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5" r:id="rId21"/>
    <p:sldId id="303" r:id="rId22"/>
    <p:sldId id="304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/>
          <a:lstStyle/>
          <a:p>
            <a:pPr lvl="0">
              <a:defRPr sz="1800" b="1" i="0" u="none" strike="noStrike">
                <a:solidFill>
                  <a:srgbClr val="000000"/>
                </a:solidFill>
                <a:effectLst/>
                <a:latin typeface="Verdana"/>
              </a:defRPr>
            </a:pPr>
            <a:r>
              <a:rPr lang="en-US" sz="1800" b="1" i="0" u="none" strike="noStrike">
                <a:solidFill>
                  <a:srgbClr val="000000"/>
                </a:solidFill>
                <a:effectLst/>
                <a:latin typeface="Verdana"/>
              </a:rPr>
              <a:t>Kosto për banor lekë/vit</a:t>
            </a:r>
          </a:p>
        </c:rich>
      </c:tx>
      <c:layout>
        <c:manualLayout>
          <c:xMode val="edge"/>
          <c:yMode val="edge"/>
          <c:x val="0.20407800000000001"/>
          <c:y val="5.0000000000000018E-3"/>
          <c:w val="0.36902800000000013"/>
          <c:h val="0.26668200000000009"/>
        </c:manualLayout>
      </c:layout>
      <c:overlay val="1"/>
      <c:spPr>
        <a:noFill/>
        <a:effectLst/>
      </c:spPr>
    </c:title>
    <c:autoTitleDeleted val="1"/>
    <c:view3D>
      <c:rotX val="20"/>
      <c:hPercent val="163"/>
      <c:rotY val="0"/>
      <c:depthPercent val="50"/>
      <c:rAngAx val="1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0000000000000018E-3"/>
          <c:y val="0.26668200000000009"/>
          <c:w val="0.77718299999999985"/>
          <c:h val="0.73331800000000003"/>
        </c:manualLayout>
      </c:layout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Kosto për banor lekë/vit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</c:spPr>
          <c:cat>
            <c:strRef>
              <c:f>Sheet1!$A$2:$A$9</c:f>
              <c:strCache>
                <c:ptCount val="8"/>
                <c:pt idx="0">
                  <c:v>Tropojë</c:v>
                </c:pt>
                <c:pt idx="1">
                  <c:v>Margegaj</c:v>
                </c:pt>
                <c:pt idx="2">
                  <c:v>Llugaj</c:v>
                </c:pt>
                <c:pt idx="3">
                  <c:v>Lekbibaj</c:v>
                </c:pt>
                <c:pt idx="4">
                  <c:v>Fierzë</c:v>
                </c:pt>
                <c:pt idx="5">
                  <c:v>Bytyc</c:v>
                </c:pt>
                <c:pt idx="6">
                  <c:v>Bujan</c:v>
                </c:pt>
                <c:pt idx="7">
                  <c:v>Bajram Curri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1342</c:v>
                </c:pt>
                <c:pt idx="1">
                  <c:v>2198</c:v>
                </c:pt>
                <c:pt idx="2">
                  <c:v>2326</c:v>
                </c:pt>
                <c:pt idx="3">
                  <c:v>3857</c:v>
                </c:pt>
                <c:pt idx="4">
                  <c:v>3490</c:v>
                </c:pt>
                <c:pt idx="5">
                  <c:v>2833</c:v>
                </c:pt>
                <c:pt idx="6">
                  <c:v>1924</c:v>
                </c:pt>
                <c:pt idx="7">
                  <c:v>1338</c:v>
                </c:pt>
              </c:numCache>
            </c:numRef>
          </c:val>
        </c:ser>
        <c:shape val="box"/>
        <c:axId val="92526848"/>
        <c:axId val="92884992"/>
        <c:axId val="86982144"/>
      </c:bar3DChart>
      <c:catAx>
        <c:axId val="92526848"/>
        <c:scaling>
          <c:orientation val="maxMin"/>
        </c:scaling>
        <c:axPos val="l"/>
        <c:numFmt formatCode="General" sourceLinked="1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en-US"/>
          </a:p>
        </c:txPr>
        <c:crossAx val="92884992"/>
        <c:crosses val="autoZero"/>
        <c:auto val="1"/>
        <c:lblAlgn val="ctr"/>
        <c:lblOffset val="100"/>
        <c:noMultiLvlLbl val="1"/>
      </c:catAx>
      <c:valAx>
        <c:axId val="92884992"/>
        <c:scaling>
          <c:orientation val="minMax"/>
        </c:scaling>
        <c:axPos val="t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#,##0" sourceLinked="0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en-US"/>
          </a:p>
        </c:txPr>
        <c:crossAx val="92526848"/>
        <c:crosses val="autoZero"/>
        <c:crossBetween val="between"/>
        <c:majorUnit val="1000"/>
        <c:minorUnit val="500"/>
      </c:valAx>
      <c:serAx>
        <c:axId val="86982144"/>
        <c:scaling>
          <c:orientation val="minMax"/>
        </c:scaling>
        <c:axPos val="b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  <a:endParaRPr lang="en-US"/>
          </a:p>
        </c:txPr>
        <c:crossAx val="92884992"/>
        <c:crosses val="autoZero"/>
        <c:tickLblSkip val="1"/>
      </c:ser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9972200000000004"/>
          <c:y val="0.57571100000000019"/>
          <c:w val="0.20027800000000001"/>
          <c:h val="4.103160000000002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000" b="0" i="0" u="none" strike="noStrike">
              <a:solidFill>
                <a:srgbClr val="000000"/>
              </a:solidFill>
              <a:effectLst/>
              <a:latin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 cap="flat">
      <a:solidFill>
        <a:srgbClr val="888888"/>
      </a:solidFill>
      <a:prstDash val="solid"/>
      <a:beve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895600"/>
            <a:ext cx="52578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PROGRAMI I  ZONES FUNKSIONALE TROPOJE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"/>
            <a:ext cx="5257799" cy="293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farm4.static.flickr.com/3009/2932227396_e7025bdc8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505200"/>
            <a:ext cx="52578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3276601"/>
            <a:ext cx="52578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2060"/>
                </a:solidFill>
              </a:rPr>
              <a:t>VIZIONI  &amp;  PRIORITETET E ZHVILLIMIT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85" name="image1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7759" y="335677"/>
            <a:ext cx="3200401" cy="2729135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86" name="Shape 86"/>
          <p:cNvSpPr/>
          <p:nvPr/>
        </p:nvSpPr>
        <p:spPr>
          <a:xfrm>
            <a:off x="3733800" y="349664"/>
            <a:ext cx="5410200" cy="6247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Tropoja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/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Malësia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e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Gjakovës</a:t>
            </a: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Dardanët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/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Rosuja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qendra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më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e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njohur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qytetare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në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kufirin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mes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labeatëve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dhe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dardanëve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(</a:t>
            </a: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400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vjet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para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lindjes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së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Krishtit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)</a:t>
            </a: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. </a:t>
            </a: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Gjatë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Perandorisë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Osmane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,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Tropoja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ishte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pjesë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e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Vilajetit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të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Kosovës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. </a:t>
            </a: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Para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Luftës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II </a:t>
            </a:r>
            <a:r>
              <a:rPr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Botërore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,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Tropoja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së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bashku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me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Hasin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dhe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Kukësin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ishte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pjesë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e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Prefekturës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së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Kosovës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(</a:t>
            </a:r>
            <a:r>
              <a:rPr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një</a:t>
            </a: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nga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10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zonat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administrative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të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Shqipërisë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)</a:t>
            </a: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. </a:t>
            </a: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Deri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në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fillimin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e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viteve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1990 (1959-1991),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Tropoja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ishte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një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nga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26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rrethet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e </a:t>
            </a:r>
            <a:r>
              <a:rPr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vendit</a:t>
            </a: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.</a:t>
            </a:r>
            <a:endParaRPr lang="en-US" sz="2000" dirty="0" smtClean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endParaRPr lang="en-US" sz="2000" dirty="0" smtClean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  <a:buFont typeface="Wingdings" pitchFamily="2" charset="2"/>
              <a:buChar char="v"/>
            </a:pP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ZFT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korrespondon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me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rrethin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e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Tropojës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që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bën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pjesë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në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Qarkun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e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Kukësit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së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bashku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me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Kukësin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dhe </a:t>
            </a:r>
            <a:r>
              <a:rPr lang="en-US" sz="2000" dirty="0" err="1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Hasin</a:t>
            </a:r>
            <a:r>
              <a:rPr lang="en-US"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.</a:t>
            </a: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152400" y="3429000"/>
            <a:ext cx="342900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00526" lvl="0" indent="-200526" algn="l" defTabSz="457200">
              <a:buSzPct val="60000"/>
            </a:pP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</a:pP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8 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NJQV dhe 54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fshatra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.</a:t>
            </a:r>
          </a:p>
          <a:p>
            <a:pPr marL="200526" lvl="0" indent="-200526" algn="l" defTabSz="457200">
              <a:buSzPct val="60000"/>
            </a:pPr>
            <a:endParaRPr lang="en-US" sz="2000" dirty="0" smtClean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</a:pP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1043 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kilometer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katrore</a:t>
            </a:r>
            <a:endParaRPr sz="2000" dirty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200526" lvl="0" indent="-200526" algn="l" defTabSz="457200">
              <a:buSzPct val="60000"/>
            </a:pPr>
            <a:endParaRPr lang="en-US" sz="2000" dirty="0" smtClean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857250" lvl="0" indent="-857250" algn="l" defTabSz="457200">
              <a:buSzPct val="60000"/>
            </a:pP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21,000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banore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(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sipas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censusit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); </a:t>
            </a:r>
          </a:p>
          <a:p>
            <a:pPr marL="200526" lvl="0" indent="-200526" algn="l" defTabSz="457200">
              <a:buSzPct val="60000"/>
            </a:pPr>
            <a:endParaRPr lang="en-US" sz="2000" dirty="0" smtClean="0">
              <a:uFill>
                <a:solidFill/>
              </a:u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857250" lvl="0" indent="-857250" algn="l" defTabSz="457200">
              <a:buSzPct val="60000"/>
            </a:pPr>
            <a:r>
              <a:rPr sz="2000" dirty="0" smtClean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28,000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banore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sipas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Gjendjes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 </a:t>
            </a:r>
            <a:r>
              <a:rPr sz="2000" dirty="0" err="1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Civile</a:t>
            </a:r>
            <a:r>
              <a:rPr sz="2000" dirty="0">
                <a:uFill>
                  <a:solidFill/>
                </a:u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3597903" y="2070644"/>
            <a:ext cx="538235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/>
            <a:endParaRPr/>
          </a:p>
        </p:txBody>
      </p:sp>
      <p:graphicFrame>
        <p:nvGraphicFramePr>
          <p:cNvPr id="92" name="Table 92"/>
          <p:cNvGraphicFramePr/>
          <p:nvPr/>
        </p:nvGraphicFramePr>
        <p:xfrm>
          <a:off x="990600" y="1483821"/>
          <a:ext cx="7366000" cy="469568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683000"/>
                <a:gridCol w="3683000"/>
              </a:tblGrid>
              <a:tr h="552100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bujqësisë</a:t>
                      </a:r>
                      <a:endParaRPr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771115">
                <a:tc>
                  <a:txBody>
                    <a:bodyPr/>
                    <a:lstStyle/>
                    <a:p>
                      <a:pPr marL="0" lvl="0" indent="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 err="1" smtClean="0"/>
                        <a:t>Potenciali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prodhues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Tropojës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është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paktën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dyfishi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prodhimit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tanishëm</a:t>
                      </a:r>
                      <a:endParaRPr sz="2000" i="1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63500" marB="63500" horzOverflow="overflow"/>
                </a:tc>
                <a:tc rowSpan="3">
                  <a:txBody>
                    <a:bodyPr/>
                    <a:lstStyle/>
                    <a:p>
                      <a:pPr marL="308610" lvl="0" indent="-30861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b="0" dirty="0" err="1"/>
                        <a:t>Në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ardhmen</a:t>
                      </a:r>
                      <a:r>
                        <a:rPr sz="2000" b="0" dirty="0"/>
                        <a:t>, </a:t>
                      </a:r>
                      <a:r>
                        <a:rPr sz="2000" b="0" dirty="0" err="1"/>
                        <a:t>vëmendja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duhet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të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përqëndrohet</a:t>
                      </a:r>
                      <a:r>
                        <a:rPr sz="2000" b="0" dirty="0"/>
                        <a:t> </a:t>
                      </a:r>
                      <a:endParaRPr lang="en-US" sz="2000" b="0" dirty="0" smtClean="0"/>
                    </a:p>
                    <a:p>
                      <a:pPr marL="682625" lvl="0" indent="-334963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Courier New" pitchFamily="49" charset="0"/>
                        <a:buChar char="o"/>
                        <a:defRPr sz="1800" b="0" i="0"/>
                      </a:pPr>
                      <a:r>
                        <a:rPr sz="2000" b="0" dirty="0" err="1" smtClean="0"/>
                        <a:t>si</a:t>
                      </a:r>
                      <a:r>
                        <a:rPr sz="2000" b="0" dirty="0" smtClean="0"/>
                        <a:t> </a:t>
                      </a:r>
                      <a:r>
                        <a:rPr sz="2000" b="0" dirty="0" err="1"/>
                        <a:t>në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rritjen</a:t>
                      </a:r>
                      <a:r>
                        <a:rPr sz="2000" b="0" dirty="0"/>
                        <a:t> e </a:t>
                      </a:r>
                      <a:r>
                        <a:rPr sz="2000" b="0" dirty="0" err="1"/>
                        <a:t>sipërfaqës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së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punueshme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ashtu</a:t>
                      </a:r>
                      <a:r>
                        <a:rPr sz="2000" b="0" dirty="0"/>
                        <a:t> dhe </a:t>
                      </a:r>
                      <a:endParaRPr lang="en-US" sz="2000" b="0" dirty="0" smtClean="0"/>
                    </a:p>
                    <a:p>
                      <a:pPr marL="682625" lvl="0" indent="-334963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Courier New" pitchFamily="49" charset="0"/>
                        <a:buChar char="o"/>
                        <a:defRPr sz="1800" b="0" i="0"/>
                      </a:pPr>
                      <a:r>
                        <a:rPr sz="2000" b="0" dirty="0" err="1" smtClean="0"/>
                        <a:t>ndërmarrjen</a:t>
                      </a:r>
                      <a:r>
                        <a:rPr sz="2000" b="0" dirty="0" smtClean="0"/>
                        <a:t> </a:t>
                      </a:r>
                      <a:r>
                        <a:rPr sz="2000" b="0" dirty="0"/>
                        <a:t>e </a:t>
                      </a:r>
                      <a:r>
                        <a:rPr sz="2000" b="0" dirty="0" err="1"/>
                        <a:t>masave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për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rritjen</a:t>
                      </a:r>
                      <a:r>
                        <a:rPr sz="2000" b="0" dirty="0"/>
                        <a:t> e </a:t>
                      </a:r>
                      <a:r>
                        <a:rPr sz="2000" b="0" dirty="0" err="1"/>
                        <a:t>rendimentit</a:t>
                      </a:r>
                      <a:r>
                        <a:rPr sz="2000" b="0" dirty="0"/>
                        <a:t>. </a:t>
                      </a:r>
                      <a:endParaRPr lang="en-US" sz="2000" b="0" dirty="0" smtClean="0"/>
                    </a:p>
                    <a:p>
                      <a:pPr marL="308610" lvl="0" indent="-30861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endParaRPr lang="en-US" sz="2000" b="0" dirty="0" smtClean="0"/>
                    </a:p>
                    <a:p>
                      <a:pPr marL="308610" lvl="0" indent="-30861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b="0" dirty="0" err="1" smtClean="0"/>
                        <a:t>Përpjekjet</a:t>
                      </a:r>
                      <a:r>
                        <a:rPr sz="2000" b="0" dirty="0" smtClean="0"/>
                        <a:t> </a:t>
                      </a:r>
                      <a:r>
                        <a:rPr sz="2000" b="0" dirty="0" err="1"/>
                        <a:t>për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 smtClean="0"/>
                        <a:t>rri</a:t>
                      </a:r>
                      <a:r>
                        <a:rPr lang="en-US" sz="2000" b="0" dirty="0" err="1" smtClean="0"/>
                        <a:t>t</a:t>
                      </a:r>
                      <a:r>
                        <a:rPr sz="2000" b="0" dirty="0" err="1" smtClean="0"/>
                        <a:t>jen</a:t>
                      </a:r>
                      <a:r>
                        <a:rPr sz="2000" b="0" dirty="0" smtClean="0"/>
                        <a:t> </a:t>
                      </a:r>
                      <a:r>
                        <a:rPr sz="2000" b="0" dirty="0"/>
                        <a:t>e </a:t>
                      </a:r>
                      <a:r>
                        <a:rPr sz="2000" b="0" dirty="0" err="1"/>
                        <a:t>rendimentit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nuk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duhet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të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cënojnë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cilesinë</a:t>
                      </a:r>
                      <a:r>
                        <a:rPr sz="2000" b="0" dirty="0"/>
                        <a:t> e </a:t>
                      </a:r>
                      <a:r>
                        <a:rPr sz="2000" b="0" dirty="0" err="1"/>
                        <a:t>produkteve</a:t>
                      </a:r>
                      <a:r>
                        <a:rPr sz="2000" b="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  <a:tr h="1957447">
                <a:tc>
                  <a:txBody>
                    <a:bodyPr/>
                    <a:lstStyle/>
                    <a:p>
                      <a:pPr marL="308610" lvl="0" indent="-30861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Zona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Tropojës</a:t>
                      </a:r>
                      <a:r>
                        <a:rPr sz="2000" dirty="0"/>
                        <a:t> ka </a:t>
                      </a:r>
                      <a:r>
                        <a:rPr sz="2000" dirty="0" err="1"/>
                        <a:t>potenciale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pashfrytëzuara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përsa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përket</a:t>
                      </a:r>
                      <a:r>
                        <a:rPr sz="2000" dirty="0"/>
                        <a:t> </a:t>
                      </a:r>
                      <a:endParaRPr lang="en-US" sz="2000" dirty="0" smtClean="0"/>
                    </a:p>
                    <a:p>
                      <a:pPr marL="625475" lvl="1" indent="-277813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Courier New" pitchFamily="49" charset="0"/>
                        <a:buChar char="o"/>
                        <a:defRPr sz="1800" b="0" i="0"/>
                      </a:pPr>
                      <a:r>
                        <a:rPr sz="2000" dirty="0" err="1" smtClean="0"/>
                        <a:t>tokës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bujqësore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papunuar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si</a:t>
                      </a:r>
                      <a:r>
                        <a:rPr sz="2000" dirty="0"/>
                        <a:t> dhe </a:t>
                      </a:r>
                      <a:endParaRPr lang="en-US" sz="2000" dirty="0" smtClean="0"/>
                    </a:p>
                    <a:p>
                      <a:pPr marL="625475" lvl="1" indent="-277813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Courier New" pitchFamily="49" charset="0"/>
                        <a:buChar char="o"/>
                        <a:defRPr sz="1800" b="0" i="0"/>
                      </a:pPr>
                      <a:r>
                        <a:rPr sz="2000" dirty="0" err="1" smtClean="0"/>
                        <a:t>numrit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blektorise</a:t>
                      </a:r>
                      <a:r>
                        <a:rPr sz="2000" dirty="0"/>
                        <a:t> ne </a:t>
                      </a:r>
                      <a:r>
                        <a:rPr sz="2000" dirty="0" err="1"/>
                        <a:t>raport</a:t>
                      </a:r>
                      <a:r>
                        <a:rPr sz="2000" dirty="0"/>
                        <a:t> me </a:t>
                      </a:r>
                      <a:r>
                        <a:rPr sz="2000" dirty="0" err="1"/>
                        <a:t>siperfaqen</a:t>
                      </a:r>
                      <a:r>
                        <a:rPr sz="2000" dirty="0"/>
                        <a:t> e tokes/</a:t>
                      </a:r>
                      <a:r>
                        <a:rPr sz="2000" dirty="0" err="1"/>
                        <a:t>kullotave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  <a:tc vMerge="1">
                  <a:txBody>
                    <a:bodyPr/>
                    <a:lstStyle/>
                    <a:p>
                      <a:pPr marL="308610" lvl="0" indent="-30861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endParaRPr sz="2000" b="0" dirty="0"/>
                    </a:p>
                  </a:txBody>
                  <a:tcPr marL="63500" marR="63500" marT="63500" marB="63500" horzOverflow="overflow"/>
                </a:tc>
              </a:tr>
              <a:tr h="1026716">
                <a:tc>
                  <a:txBody>
                    <a:bodyPr/>
                    <a:lstStyle/>
                    <a:p>
                      <a:pPr marL="308610" lvl="0" indent="-30861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US" sz="2000" dirty="0" err="1" smtClean="0"/>
                        <a:t>R</a:t>
                      </a:r>
                      <a:r>
                        <a:rPr sz="2000" dirty="0" err="1" smtClean="0"/>
                        <a:t>endimenti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bujqësi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blegtori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është</a:t>
                      </a:r>
                      <a:r>
                        <a:rPr sz="2000" dirty="0"/>
                        <a:t> </a:t>
                      </a:r>
                      <a:r>
                        <a:rPr sz="2000" dirty="0" err="1" smtClean="0"/>
                        <a:t>r</a:t>
                      </a:r>
                      <a:r>
                        <a:rPr lang="en-US" sz="2000" dirty="0" err="1" smtClean="0"/>
                        <a:t>el</a:t>
                      </a:r>
                      <a:r>
                        <a:rPr sz="2000" dirty="0" err="1" smtClean="0"/>
                        <a:t>ativisht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ulët</a:t>
                      </a:r>
                      <a:r>
                        <a:rPr sz="2000" dirty="0"/>
                        <a:t>. </a:t>
                      </a:r>
                    </a:p>
                  </a:txBody>
                  <a:tcPr marL="63500" marR="63500" marT="63500" marB="6350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96" name="Table 96"/>
          <p:cNvGraphicFramePr/>
          <p:nvPr/>
        </p:nvGraphicFramePr>
        <p:xfrm>
          <a:off x="762000" y="1371600"/>
          <a:ext cx="7366000" cy="473285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683000"/>
                <a:gridCol w="3683000"/>
              </a:tblGrid>
              <a:tr h="632460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bujqësisë</a:t>
                      </a:r>
                      <a:endParaRPr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739140">
                <a:tc rowSpan="3">
                  <a:txBody>
                    <a:bodyPr/>
                    <a:lstStyle/>
                    <a:p>
                      <a:pPr marL="171450" lvl="0" indent="-171450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përgjithësi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prodhimi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bujqësor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blegtoral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përdoret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plotësimin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nevojave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individuale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familjeve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fermere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Bajram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Currit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turizmit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Luginën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Valbonës</a:t>
                      </a:r>
                      <a:r>
                        <a:rPr sz="2000" dirty="0"/>
                        <a:t>.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60421" lvl="0" indent="-160421" algn="l">
                        <a:spcBef>
                          <a:spcPts val="400"/>
                        </a:spcBef>
                        <a:buSzPct val="100000"/>
                        <a:buChar char="•"/>
                        <a:defRPr sz="1800" b="0" i="0"/>
                      </a:pPr>
                      <a:r>
                        <a:rPr lang="en-US" sz="2000" dirty="0" err="1" smtClean="0"/>
                        <a:t>F</a:t>
                      </a:r>
                      <a:r>
                        <a:rPr sz="2000" dirty="0" err="1" smtClean="0"/>
                        <a:t>ermerët</a:t>
                      </a:r>
                      <a:r>
                        <a:rPr sz="2000" dirty="0" smtClean="0"/>
                        <a:t> </a:t>
                      </a:r>
                      <a:r>
                        <a:rPr lang="en-US" sz="2000" dirty="0" err="1" smtClean="0"/>
                        <a:t>duhet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mbeshteten</a:t>
                      </a:r>
                      <a:r>
                        <a:rPr lang="en-US" sz="2000" dirty="0" smtClean="0"/>
                        <a:t> </a:t>
                      </a:r>
                      <a:r>
                        <a:rPr sz="2000" dirty="0" err="1" smtClean="0"/>
                        <a:t>për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dalë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treg</a:t>
                      </a:r>
                      <a:r>
                        <a:rPr sz="2000" dirty="0"/>
                        <a:t>. </a:t>
                      </a:r>
                      <a:endParaRPr lang="en-US" sz="2000" dirty="0" smtClean="0"/>
                    </a:p>
                  </a:txBody>
                  <a:tcPr marL="63500" marR="63500" marT="63500" marB="63500" horzOverflow="overflow"/>
                </a:tc>
              </a:tr>
              <a:tr h="137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421" lvl="0" indent="-160421" algn="l">
                        <a:spcBef>
                          <a:spcPts val="400"/>
                        </a:spcBef>
                        <a:buSzPct val="100000"/>
                        <a:buChar char="•"/>
                        <a:defRPr sz="1800" b="0" i="0"/>
                      </a:pPr>
                      <a:r>
                        <a:rPr lang="en-US" sz="2000" dirty="0" err="1" smtClean="0"/>
                        <a:t>Duhet</a:t>
                      </a:r>
                      <a:r>
                        <a:rPr lang="en-US" sz="2000" dirty="0" smtClean="0"/>
                        <a:t> ë </a:t>
                      </a:r>
                      <a:r>
                        <a:rPr lang="en-US" sz="2000" dirty="0" err="1" smtClean="0"/>
                        <a:t>mbështeten</a:t>
                      </a:r>
                      <a:r>
                        <a:rPr lang="en-US" sz="2000" dirty="0" smtClean="0"/>
                        <a:t>  </a:t>
                      </a:r>
                      <a:r>
                        <a:rPr lang="en-US" sz="2000" dirty="0" err="1" smtClean="0"/>
                        <a:t>përpjekjet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grumbullimin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përpunimin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marketimin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prodhimeve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bujqesore</a:t>
                      </a:r>
                      <a:r>
                        <a:rPr lang="en-US" sz="2000" dirty="0" smtClean="0"/>
                        <a:t> dhe </a:t>
                      </a:r>
                      <a:r>
                        <a:rPr lang="en-US" sz="2000" dirty="0" err="1" smtClean="0"/>
                        <a:t>blegtorale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2000" b="1" dirty="0" smtClean="0"/>
                        <a:t> </a:t>
                      </a:r>
                      <a:endParaRPr sz="2000" dirty="0"/>
                    </a:p>
                  </a:txBody>
                  <a:tcPr marL="63500" marR="63500" marT="63500" marB="63500" horzOverflow="overflow"/>
                </a:tc>
              </a:tr>
              <a:tr h="1989655">
                <a:tc vMerge="1">
                  <a:txBody>
                    <a:bodyPr/>
                    <a:lstStyle/>
                    <a:p>
                      <a:pPr lvl="0" algn="l">
                        <a:defRPr sz="1600"/>
                      </a:pPr>
                      <a:endParaRPr sz="2000" dirty="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60421" lvl="0" indent="-160421" algn="l">
                        <a:spcBef>
                          <a:spcPts val="400"/>
                        </a:spcBef>
                        <a:buSzPct val="100000"/>
                        <a:buChar char="•"/>
                        <a:defRPr sz="1800" b="0" i="0"/>
                      </a:pPr>
                      <a:r>
                        <a:rPr sz="2000" dirty="0"/>
                        <a:t>Zhvillimi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brand-it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Tropojës</a:t>
                      </a:r>
                      <a:r>
                        <a:rPr sz="2000" dirty="0"/>
                        <a:t> do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 smtClean="0"/>
                        <a:t>ndikonte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drejtpërsëdrejti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sigurimin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standarteve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sigurisë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cilësisë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rrijen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ardhurave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nga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shitja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produkteve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13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00" name="Table 100"/>
          <p:cNvGraphicFramePr/>
          <p:nvPr/>
        </p:nvGraphicFramePr>
        <p:xfrm>
          <a:off x="888999" y="1945522"/>
          <a:ext cx="7366000" cy="411344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683000"/>
                <a:gridCol w="3683000"/>
              </a:tblGrid>
              <a:tr h="726780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bujqësisë</a:t>
                      </a:r>
                      <a:endParaRPr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1693333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Mbledhja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tregëtimi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gështenjës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është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një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nga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burimet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kryesore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ardhurave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ekonomine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lokale</a:t>
                      </a:r>
                      <a:r>
                        <a:rPr sz="2000" dirty="0"/>
                        <a:t>.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Formalizimi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pronësisë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mbi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masivet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gështenjës</a:t>
                      </a:r>
                      <a:r>
                        <a:rPr sz="2000" dirty="0"/>
                        <a:t> do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ndikonte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pozitivisht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menaxhimin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tyre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rritjen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prodhimit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  <a:tr h="1693333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endParaRPr sz="200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Eshtë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rëndësishme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që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kryhen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shërbime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kulturën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gështenjës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luftuar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sëmundjet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04" name="Table 104"/>
          <p:cNvGraphicFramePr/>
          <p:nvPr/>
        </p:nvGraphicFramePr>
        <p:xfrm>
          <a:off x="888999" y="1562877"/>
          <a:ext cx="7366000" cy="473632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835401"/>
                <a:gridCol w="3530599"/>
              </a:tblGrid>
              <a:tr h="586740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bujqësisë</a:t>
                      </a:r>
                      <a:endParaRPr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1175243"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80000"/>
                        </a:lnSpc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Bimët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medicinale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janë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një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burim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rëndësishëm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ardhurash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buxhetin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familjar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shumë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familje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Tropojë</a:t>
                      </a:r>
                      <a:endParaRPr sz="2000" dirty="0"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80000"/>
                        </a:lnSpc>
                        <a:spcBef>
                          <a:spcPts val="6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fi-FI" sz="2000" dirty="0" smtClean="0"/>
                        <a:t>Duhet te shtohen sasia dhe niveli i përpunimit te bimeve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medicinale</a:t>
                      </a:r>
                      <a:r>
                        <a:rPr sz="2000" dirty="0"/>
                        <a:t> </a:t>
                      </a:r>
                      <a:r>
                        <a:rPr lang="en-US" sz="2000" dirty="0" smtClean="0"/>
                        <a:t>.</a:t>
                      </a:r>
                      <a:endParaRPr sz="2000" dirty="0"/>
                    </a:p>
                  </a:txBody>
                  <a:tcPr marL="63500" marR="63500" marT="63500" marB="63500" horzOverflow="overflow"/>
                </a:tc>
              </a:tr>
              <a:tr h="2540000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Familjet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bujqesore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jane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interesuara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shtimin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dhirtave</a:t>
                      </a:r>
                      <a:r>
                        <a:rPr sz="2000" dirty="0"/>
                        <a:t> </a:t>
                      </a:r>
                      <a:r>
                        <a:rPr sz="2000" dirty="0" err="1" smtClean="0"/>
                        <a:t>pasi</a:t>
                      </a:r>
                      <a:r>
                        <a:rPr lang="en-US" sz="2000" dirty="0" smtClean="0"/>
                        <a:t>:</a:t>
                      </a:r>
                      <a:r>
                        <a:rPr sz="2000" dirty="0" smtClean="0"/>
                        <a:t> </a:t>
                      </a:r>
                      <a:endParaRPr lang="en-US" sz="2000" dirty="0" smtClean="0"/>
                    </a:p>
                    <a:p>
                      <a:pPr marL="509588" lvl="0" indent="-277813" algn="l">
                        <a:spcBef>
                          <a:spcPts val="300"/>
                        </a:spcBef>
                        <a:buSzPct val="100000"/>
                        <a:buFont typeface="Courier New" pitchFamily="49" charset="0"/>
                        <a:buChar char="o"/>
                        <a:defRPr sz="1800" b="0" i="0"/>
                      </a:pPr>
                      <a:r>
                        <a:rPr sz="2000" dirty="0" err="1" smtClean="0"/>
                        <a:t>kullotat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natyrore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janë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përshtatshme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kanë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kapacitet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mbajtës</a:t>
                      </a:r>
                      <a:r>
                        <a:rPr sz="2000" dirty="0"/>
                        <a:t>. </a:t>
                      </a:r>
                      <a:endParaRPr lang="en-US" sz="2000" dirty="0" smtClean="0"/>
                    </a:p>
                    <a:p>
                      <a:pPr marL="509588" lvl="0" indent="-277813" algn="l">
                        <a:spcBef>
                          <a:spcPts val="300"/>
                        </a:spcBef>
                        <a:buSzPct val="100000"/>
                        <a:buFont typeface="Courier New" pitchFamily="49" charset="0"/>
                        <a:buChar char="o"/>
                        <a:defRPr sz="1800" b="0" i="0"/>
                      </a:pPr>
                      <a:r>
                        <a:rPr sz="2000" dirty="0" err="1" smtClean="0"/>
                        <a:t>Produktet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belgtorale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dhirtave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janë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shumë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kërkuara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nga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sektori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turizmit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mbështetet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sz="2000" dirty="0" err="1" smtClean="0"/>
                        <a:t>nteresi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familjeve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bujqësore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shtimin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 smtClean="0"/>
                        <a:t>dhirtave</a:t>
                      </a:r>
                      <a:r>
                        <a:rPr sz="2000" dirty="0" smtClean="0"/>
                        <a:t>. </a:t>
                      </a:r>
                      <a:endParaRPr lang="en-US" sz="2000" dirty="0" smtClean="0"/>
                    </a:p>
                    <a:p>
                      <a:pPr marL="192881" lvl="0" indent="-192881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 smtClean="0"/>
                        <a:t>Produktet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belgtorale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dhirtave</a:t>
                      </a:r>
                      <a:r>
                        <a:rPr sz="2000" dirty="0"/>
                        <a:t> </a:t>
                      </a:r>
                      <a:r>
                        <a:rPr lang="en-US" sz="2000" dirty="0" err="1" smtClean="0"/>
                        <a:t>duhet</a:t>
                      </a:r>
                      <a:r>
                        <a:rPr lang="en-US" sz="2000" dirty="0" smtClean="0"/>
                        <a:t> </a:t>
                      </a:r>
                      <a:r>
                        <a:rPr sz="2000" dirty="0" err="1" smtClean="0"/>
                        <a:t>te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furnizojne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hotelet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restorantet</a:t>
                      </a:r>
                      <a:r>
                        <a:rPr sz="2000" dirty="0"/>
                        <a:t> me </a:t>
                      </a:r>
                      <a:r>
                        <a:rPr sz="2000" dirty="0" err="1"/>
                        <a:t>produkte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cilesore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15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08" name="Table 108"/>
          <p:cNvGraphicFramePr/>
          <p:nvPr/>
        </p:nvGraphicFramePr>
        <p:xfrm>
          <a:off x="1013408" y="1562877"/>
          <a:ext cx="7366000" cy="45262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683000"/>
                <a:gridCol w="3683000"/>
              </a:tblGrid>
              <a:tr h="586740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b="1" i="1" dirty="0" err="1">
                          <a:solidFill>
                            <a:schemeClr val="bg1"/>
                          </a:solidFill>
                        </a:rPr>
                        <a:t>bujqësisë</a:t>
                      </a:r>
                      <a:endParaRPr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1822903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Tropoja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rreth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është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njohur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edhe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për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bletarinë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Megjithate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rendimenti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eshte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relativist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ulët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Futja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dhe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adoptimi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nga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bletarët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i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metodave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bashkëkohore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do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të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siguronte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rritjen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rendimentit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.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Duhet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te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perdoren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me 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efektivitet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subvencione</a:t>
                      </a:r>
                      <a:r>
                        <a:rPr lang="en-US"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t</a:t>
                      </a:r>
                      <a:r>
                        <a:rPr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nga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 </a:t>
                      </a:r>
                      <a:r>
                        <a:rPr sz="2000" b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shteti</a:t>
                      </a: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rebuchet MS"/>
                        </a:rPr>
                        <a:t>.</a:t>
                      </a:r>
                      <a:endParaRPr sz="2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Trebuchet MS"/>
                      </a:endParaRPr>
                    </a:p>
                  </a:txBody>
                  <a:tcPr marL="63500" marR="63500" marT="63500" marB="63500" horzOverflow="overflow"/>
                </a:tc>
              </a:tr>
              <a:tr h="1693333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Zona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Tropojës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përballet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mungesën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burimeve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njerëzore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në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bujqësi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dhe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blegtori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kryesisht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për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shkak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të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largimit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të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të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rinjve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nga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fshati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3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US"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</a:t>
                      </a:r>
                      <a:r>
                        <a:rPr sz="2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gjenden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forma per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morivuar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rinjte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qendrojne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dhe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punojne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ne </a:t>
                      </a:r>
                      <a:r>
                        <a:rPr sz="2000" b="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fshat</a:t>
                      </a:r>
                      <a:r>
                        <a:rPr sz="2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16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14" name="Table 114"/>
          <p:cNvGraphicFramePr/>
          <p:nvPr/>
        </p:nvGraphicFramePr>
        <p:xfrm>
          <a:off x="889000" y="1521408"/>
          <a:ext cx="7366000" cy="436292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454400"/>
                <a:gridCol w="3911600"/>
              </a:tblGrid>
              <a:tr h="669193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turizmit</a:t>
                      </a:r>
                      <a:endParaRPr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2000399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Bukuritë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pasuritë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natyrore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bëjnë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Tropojën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një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destinacion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rëndësishëm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turizmit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malor</a:t>
                      </a:r>
                      <a:r>
                        <a:rPr sz="2000" dirty="0"/>
                        <a:t>. </a:t>
                      </a:r>
                      <a:endParaRPr lang="en-US" sz="2000" dirty="0" smtClean="0"/>
                    </a:p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 smtClean="0"/>
                        <a:t>Lugina</a:t>
                      </a:r>
                      <a:r>
                        <a:rPr sz="2000" dirty="0" smtClean="0"/>
                        <a:t> </a:t>
                      </a:r>
                      <a:r>
                        <a:rPr sz="2000" dirty="0"/>
                        <a:t>e </a:t>
                      </a:r>
                      <a:r>
                        <a:rPr sz="2000" dirty="0" err="1"/>
                        <a:t>Valbonës</a:t>
                      </a:r>
                      <a:r>
                        <a:rPr sz="2000" dirty="0"/>
                        <a:t>.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Tropoja</a:t>
                      </a:r>
                      <a:r>
                        <a:rPr sz="2000" dirty="0"/>
                        <a:t> ka </a:t>
                      </a:r>
                      <a:r>
                        <a:rPr sz="2000" dirty="0" err="1"/>
                        <a:t>shumë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atraksione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tjera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turistike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pashfrytëzuara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Ceremi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Curraj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Epërm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Liqeni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Ponarëve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Vargmali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Bjeshkëve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etj</a:t>
                      </a:r>
                      <a:r>
                        <a:rPr sz="2000" dirty="0"/>
                        <a:t>. </a:t>
                      </a:r>
                      <a:r>
                        <a:rPr sz="2000" dirty="0" err="1"/>
                        <a:t>qe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duhet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promovohen</a:t>
                      </a:r>
                      <a:r>
                        <a:rPr sz="2000" dirty="0"/>
                        <a:t> duke </a:t>
                      </a:r>
                      <a:r>
                        <a:rPr sz="2000" dirty="0" err="1"/>
                        <a:t>zhvilluar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infrastrukturen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  <a:tr h="1693333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/>
                        <a:t>Kalimi nga Lugina e Valbonës në Theth e rrit më shumë tërheqjen e turistëve në zonën e Tropojës.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Promovimi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paketave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turistike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që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kombinojnë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këto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dy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destinacione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turistike</a:t>
                      </a:r>
                      <a:r>
                        <a:rPr sz="2000" dirty="0"/>
                        <a:t> do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ndikonte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drejtpërsëdrejti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zhvillimin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turizmit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malor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zonë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17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18" name="Table 118"/>
          <p:cNvGraphicFramePr/>
          <p:nvPr/>
        </p:nvGraphicFramePr>
        <p:xfrm>
          <a:off x="888999" y="1593979"/>
          <a:ext cx="7366000" cy="43339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683000"/>
                <a:gridCol w="3683000"/>
              </a:tblGrid>
              <a:tr h="676320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turizmit</a:t>
                      </a:r>
                      <a:endParaRPr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1615901">
                <a:tc>
                  <a:txBody>
                    <a:bodyPr/>
                    <a:lstStyle/>
                    <a:p>
                      <a:pPr marL="180473" lvl="0" indent="-180473" algn="l">
                        <a:buSzPct val="100000"/>
                        <a:buChar char="•"/>
                        <a:defRPr sz="1800" b="0" i="0"/>
                      </a:pPr>
                      <a:r>
                        <a:rPr sz="2000" dirty="0" err="1"/>
                        <a:t>Turistet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vizitojne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Tropojen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kryesisht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gjate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periudhes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maj-shtator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US" sz="2000" dirty="0" err="1" smtClean="0"/>
                        <a:t>Gr</a:t>
                      </a:r>
                      <a:r>
                        <a:rPr sz="2000" dirty="0" err="1" smtClean="0"/>
                        <a:t>adualisht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Valbona</a:t>
                      </a:r>
                      <a:r>
                        <a:rPr sz="2000" dirty="0"/>
                        <a:t> (dhe </a:t>
                      </a:r>
                      <a:r>
                        <a:rPr sz="2000" dirty="0" err="1"/>
                        <a:t>Tropoja</a:t>
                      </a:r>
                      <a:r>
                        <a:rPr sz="2000" dirty="0"/>
                        <a:t>) </a:t>
                      </a:r>
                      <a:r>
                        <a:rPr lang="en-US" sz="2000" dirty="0" err="1" smtClean="0"/>
                        <a:t>duhet</a:t>
                      </a:r>
                      <a:r>
                        <a:rPr lang="en-US" sz="2000" dirty="0" smtClean="0"/>
                        <a:t> </a:t>
                      </a:r>
                      <a:r>
                        <a:rPr sz="2000" dirty="0" err="1" smtClean="0"/>
                        <a:t>të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kthehet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destinacion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turistik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përgjatë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gjithë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vitit</a:t>
                      </a:r>
                      <a:r>
                        <a:rPr sz="2000" dirty="0"/>
                        <a:t> (</a:t>
                      </a:r>
                      <a:r>
                        <a:rPr sz="2000" dirty="0" err="1"/>
                        <a:t>jo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vetem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gjate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veres</a:t>
                      </a:r>
                      <a:r>
                        <a:rPr sz="2000" dirty="0"/>
                        <a:t>).</a:t>
                      </a:r>
                    </a:p>
                  </a:txBody>
                  <a:tcPr marL="63500" marR="63500" marT="63500" marB="63500" horzOverflow="overflow"/>
                </a:tc>
              </a:tr>
              <a:tr h="2006600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Vitet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fundit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pesha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specifike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turistëve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vendas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nga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Kosova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është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rritur</a:t>
                      </a:r>
                      <a:r>
                        <a:rPr sz="2000" dirty="0"/>
                        <a:t>.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US" sz="2000" dirty="0" err="1" smtClean="0"/>
                        <a:t>Duhet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t’i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kushtohet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vemendja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duhur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kësaj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kategorie</a:t>
                      </a:r>
                      <a:r>
                        <a:rPr sz="2000" dirty="0"/>
                        <a:t> </a:t>
                      </a:r>
                      <a:r>
                        <a:rPr lang="en-US" sz="2000" dirty="0" err="1" smtClean="0"/>
                        <a:t>qe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mund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përbëjë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një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burim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rëndësishëm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vazhdueshëm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ardhurash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turizmin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18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22" name="Table 122"/>
          <p:cNvGraphicFramePr/>
          <p:nvPr/>
        </p:nvGraphicFramePr>
        <p:xfrm>
          <a:off x="889000" y="1666551"/>
          <a:ext cx="7366000" cy="468741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683000"/>
                <a:gridCol w="3683000"/>
              </a:tblGrid>
              <a:tr h="682678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turizmit</a:t>
                      </a:r>
                      <a:endParaRPr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1693333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US" sz="2000" dirty="0" err="1" smtClean="0"/>
                        <a:t>I</a:t>
                      </a:r>
                      <a:r>
                        <a:rPr sz="2000" dirty="0" err="1" smtClean="0"/>
                        <a:t>nfrastruktur</a:t>
                      </a:r>
                      <a:r>
                        <a:rPr lang="en-US" sz="2000" dirty="0" err="1" smtClean="0"/>
                        <a:t>a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është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pamjaftueshme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përballuar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nevojat</a:t>
                      </a:r>
                      <a:r>
                        <a:rPr sz="2000" dirty="0"/>
                        <a:t>. </a:t>
                      </a:r>
                      <a:endParaRPr lang="en-US" sz="2000" dirty="0" smtClean="0"/>
                    </a:p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 smtClean="0"/>
                        <a:t>Kjo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lidhet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si</a:t>
                      </a:r>
                      <a:r>
                        <a:rPr sz="2000" dirty="0"/>
                        <a:t> me </a:t>
                      </a:r>
                      <a:r>
                        <a:rPr sz="2000" dirty="0" err="1"/>
                        <a:t>kapacitetin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akomodues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ashtu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edhe</a:t>
                      </a:r>
                      <a:r>
                        <a:rPr sz="2000" dirty="0"/>
                        <a:t> me </a:t>
                      </a:r>
                      <a:r>
                        <a:rPr sz="2000" dirty="0" err="1"/>
                        <a:t>ushqimin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guidat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turistike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sinjalistikën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turistike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etj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80473" lvl="0" indent="-180473" algn="l">
                        <a:buSzPct val="100000"/>
                        <a:buChar char="•"/>
                        <a:defRPr sz="1800" b="0" i="0"/>
                      </a:pPr>
                      <a:r>
                        <a:rPr sz="2000" dirty="0" err="1"/>
                        <a:t>Infrastruktura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turistike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duhet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permiresuar</a:t>
                      </a:r>
                      <a:r>
                        <a:rPr sz="2000" dirty="0"/>
                        <a:t> per </a:t>
                      </a:r>
                      <a:r>
                        <a:rPr sz="2000" dirty="0" err="1"/>
                        <a:t>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siguruar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rritjen</a:t>
                      </a:r>
                      <a:r>
                        <a:rPr sz="2000" dirty="0"/>
                        <a:t> ne </a:t>
                      </a:r>
                      <a:r>
                        <a:rPr sz="2000" dirty="0" err="1"/>
                        <a:t>vazhdimesi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numrit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vizitoreve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  <a:tr h="1693333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Bizneset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janë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kryesisht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familjare</a:t>
                      </a:r>
                      <a:r>
                        <a:rPr sz="2000" dirty="0"/>
                        <a:t> </a:t>
                      </a:r>
                      <a:r>
                        <a:rPr lang="en-US" sz="2000" dirty="0" smtClean="0"/>
                        <a:t>dhe </a:t>
                      </a:r>
                      <a:r>
                        <a:rPr sz="2000" dirty="0" err="1" smtClean="0"/>
                        <a:t>duket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sikur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nuk</a:t>
                      </a:r>
                      <a:r>
                        <a:rPr sz="2000" dirty="0"/>
                        <a:t> </a:t>
                      </a:r>
                      <a:r>
                        <a:rPr lang="en-US" sz="2000" dirty="0" err="1" smtClean="0"/>
                        <a:t>jane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shumë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 smtClean="0"/>
                        <a:t>hapur</a:t>
                      </a:r>
                      <a:r>
                        <a:rPr lang="en-US" sz="2000" dirty="0" err="1" smtClean="0"/>
                        <a:t>a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ndaj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trajnimeve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profesionale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turizëm</a:t>
                      </a:r>
                      <a:r>
                        <a:rPr sz="2000" b="1" dirty="0"/>
                        <a:t>.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Eshtë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nevojshme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zhvillohen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kapacitetet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menaxhuese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marrdhëniet</a:t>
                      </a:r>
                      <a:r>
                        <a:rPr sz="2000" dirty="0"/>
                        <a:t> me </a:t>
                      </a:r>
                      <a:r>
                        <a:rPr sz="2000" dirty="0" err="1"/>
                        <a:t>klientet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mënyrë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që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përmirësohe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vazhdimësi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shërbimi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19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30" name="Table 130"/>
          <p:cNvGraphicFramePr/>
          <p:nvPr/>
        </p:nvGraphicFramePr>
        <p:xfrm>
          <a:off x="888999" y="1531775"/>
          <a:ext cx="7366000" cy="400134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454401"/>
                <a:gridCol w="3911599"/>
              </a:tblGrid>
              <a:tr h="586740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turizmit</a:t>
                      </a:r>
                      <a:endParaRPr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1693333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Menaxhimi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primitiv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sporadik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mbetjeve</a:t>
                      </a:r>
                      <a:r>
                        <a:rPr sz="2000" dirty="0"/>
                        <a:t> ne </a:t>
                      </a:r>
                      <a:r>
                        <a:rPr sz="2000" dirty="0" err="1"/>
                        <a:t>Luginën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Valbonës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më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gjërë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Tropojë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po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ndikon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cilësinë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mjedisit</a:t>
                      </a:r>
                      <a:r>
                        <a:rPr sz="2000" dirty="0"/>
                        <a:t>.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Duhet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ndërmerren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masa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ruajtur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mjedisin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naturen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mrekullueshme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Tropojes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  <a:tr h="1693333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/>
                        <a:t>Turizmi nuk është i orientuar.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/>
                        <a:t>Zhvillimi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Strategjisë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Zhvillimit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Turizmit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gjithë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zonën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funksionale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Tropojë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duhet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jete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nje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nder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prioritetet</a:t>
                      </a:r>
                      <a:r>
                        <a:rPr sz="2000" dirty="0"/>
                        <a:t> e </a:t>
                      </a:r>
                      <a:r>
                        <a:rPr sz="2000" dirty="0" err="1"/>
                        <a:t>qeverisjes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vendore</a:t>
                      </a:r>
                      <a:r>
                        <a:rPr sz="2000" dirty="0"/>
                        <a:t>. 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04800"/>
            <a:ext cx="76729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PROCESI I PREGATITJES SË PROGRAMIT TË ZONËS FUNKSIONALE TROPOJË</a:t>
            </a:r>
            <a:r>
              <a:rPr lang="en-US" sz="11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914400"/>
            <a:ext cx="2854306" cy="9233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Forumi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Zonës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Funksionale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Tropojë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8157" y="2514600"/>
            <a:ext cx="2819039" cy="646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Grumbullimin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analiza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 algn="ctr" rtl="0" latinLnBrk="1" hangingPunct="0"/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e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dhënave</a:t>
            </a:r>
            <a:endParaRPr lang="en-US" dirty="0" smtClean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4114800"/>
            <a:ext cx="3299940" cy="120032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Drafti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studimit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mbi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zhvillimin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ekonomik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shërbimet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publike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, dhe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organizimin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qeverisjes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lokale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715000"/>
            <a:ext cx="3118800" cy="646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Diskutimi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draftit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te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studimit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ne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Forumin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e ZFT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14800"/>
            <a:ext cx="3405739" cy="120032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Finalizimi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studimit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mbi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zhvillimin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ekonomik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,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shërbimet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publike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, dhe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organizimin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qeverisjes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lokale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209800"/>
            <a:ext cx="2455157" cy="14773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lvl="0" algn="ctr" rtl="0" latinLnBrk="1" hangingPunct="0"/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Vizioni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ZFT </a:t>
            </a:r>
          </a:p>
          <a:p>
            <a:pPr lvl="0" algn="ctr" rtl="0" latinLnBrk="1" hangingPunct="0"/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dhe </a:t>
            </a:r>
          </a:p>
          <a:p>
            <a:pPr lvl="0" algn="ctr" rtl="0" latinLnBrk="1" hangingPunct="0"/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projekt-idete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per</a:t>
            </a:r>
          </a:p>
          <a:p>
            <a:pPr lvl="0" algn="ctr" rtl="0" latinLnBrk="1" hangingPunct="0"/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zhvillimin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ekonomik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&amp; </a:t>
            </a:r>
          </a:p>
          <a:p>
            <a:pPr lvl="0" algn="ctr" rtl="0" latinLnBrk="1" hangingPunct="0"/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shërbimet</a:t>
            </a:r>
            <a:r>
              <a:rPr lang="en-US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latin typeface="Trebuchet MS"/>
                <a:ea typeface="Trebuchet MS"/>
                <a:cs typeface="Trebuchet MS"/>
                <a:sym typeface="Trebuchet MS"/>
              </a:rPr>
              <a:t>publike</a:t>
            </a:r>
            <a:endParaRPr lang="en-US" dirty="0" smtClean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2" name="Straight Arrow Connector 11"/>
          <p:cNvCxnSpPr>
            <a:stCxn id="5" idx="3"/>
            <a:endCxn id="6" idx="0"/>
          </p:cNvCxnSpPr>
          <p:nvPr/>
        </p:nvCxnSpPr>
        <p:spPr>
          <a:xfrm>
            <a:off x="5978506" y="1376064"/>
            <a:ext cx="849171" cy="1138536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/>
          <p:cNvCxnSpPr/>
          <p:nvPr/>
        </p:nvCxnSpPr>
        <p:spPr>
          <a:xfrm>
            <a:off x="6858000" y="3200400"/>
            <a:ext cx="3893" cy="953871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>
            <a:stCxn id="7" idx="2"/>
            <a:endCxn id="8" idx="0"/>
          </p:cNvCxnSpPr>
          <p:nvPr/>
        </p:nvCxnSpPr>
        <p:spPr>
          <a:xfrm flipH="1">
            <a:off x="4759800" y="5315127"/>
            <a:ext cx="2071770" cy="399873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>
            <a:stCxn id="8" idx="1"/>
            <a:endCxn id="9" idx="2"/>
          </p:cNvCxnSpPr>
          <p:nvPr/>
        </p:nvCxnSpPr>
        <p:spPr>
          <a:xfrm flipH="1" flipV="1">
            <a:off x="2236270" y="5315127"/>
            <a:ext cx="964130" cy="723038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/>
          <p:cNvCxnSpPr>
            <a:stCxn id="9" idx="0"/>
            <a:endCxn id="10" idx="2"/>
          </p:cNvCxnSpPr>
          <p:nvPr/>
        </p:nvCxnSpPr>
        <p:spPr>
          <a:xfrm flipH="1" flipV="1">
            <a:off x="2218179" y="3687125"/>
            <a:ext cx="18091" cy="427675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>
            <a:stCxn id="10" idx="0"/>
            <a:endCxn id="5" idx="1"/>
          </p:cNvCxnSpPr>
          <p:nvPr/>
        </p:nvCxnSpPr>
        <p:spPr>
          <a:xfrm flipV="1">
            <a:off x="2218179" y="1376064"/>
            <a:ext cx="906021" cy="833736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ekonomike e ZFT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20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26" name="Table 126"/>
          <p:cNvGraphicFramePr/>
          <p:nvPr/>
        </p:nvGraphicFramePr>
        <p:xfrm>
          <a:off x="889000" y="1593979"/>
          <a:ext cx="7366000" cy="451229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683000"/>
                <a:gridCol w="3683000"/>
              </a:tblGrid>
              <a:tr h="586740">
                <a:tc>
                  <a:txBody>
                    <a:bodyPr/>
                    <a:lstStyle/>
                    <a:p>
                      <a:pPr marL="342900" lvl="0" indent="-342900" algn="l" defTabSz="457200">
                        <a:lnSpc>
                          <a:spcPct val="80000"/>
                        </a:lnSpc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Disa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konkluzione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dhe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80000"/>
                        </a:lnSpc>
                        <a:spcBef>
                          <a:spcPts val="400"/>
                        </a:spcBef>
                        <a:buFont typeface="Arial"/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rekomandime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për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zhvillimin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e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sektorit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të</a:t>
                      </a:r>
                      <a:r>
                        <a:rPr sz="200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i="1" dirty="0" err="1">
                          <a:solidFill>
                            <a:schemeClr val="bg1"/>
                          </a:solidFill>
                        </a:rPr>
                        <a:t>turizmit</a:t>
                      </a:r>
                      <a:endParaRPr sz="2000" i="1" dirty="0">
                        <a:solidFill>
                          <a:schemeClr val="bg1"/>
                        </a:solidFill>
                      </a:endParaRPr>
                    </a:p>
                  </a:txBody>
                  <a:tcPr marL="63500" marR="63500" marT="63500" marB="63500" horzOverflow="overflow"/>
                </a:tc>
              </a:tr>
              <a:tr h="1834121"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US" sz="2000" smtClean="0"/>
                        <a:t>Eshte e dukshme </a:t>
                      </a:r>
                      <a:r>
                        <a:rPr sz="2000" smtClean="0"/>
                        <a:t>pamundësi</a:t>
                      </a:r>
                      <a:r>
                        <a:rPr lang="en-US" sz="2000" smtClean="0"/>
                        <a:t>a</a:t>
                      </a:r>
                      <a:r>
                        <a:rPr sz="2000" smtClean="0"/>
                        <a:t> e </a:t>
                      </a:r>
                      <a:r>
                        <a:rPr sz="2000" err="1"/>
                        <a:t>përballimit</a:t>
                      </a:r>
                      <a:r>
                        <a:rPr sz="2000"/>
                        <a:t> </a:t>
                      </a:r>
                      <a:r>
                        <a:rPr lang="en-US" sz="2000" smtClean="0"/>
                        <a:t>te nevoja te turizmit </a:t>
                      </a:r>
                      <a:r>
                        <a:rPr sz="2000" smtClean="0"/>
                        <a:t>me </a:t>
                      </a:r>
                      <a:r>
                        <a:rPr sz="2000" dirty="0" err="1"/>
                        <a:t>produkte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cilësore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lokale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bujqësore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blegtorale</a:t>
                      </a:r>
                      <a:r>
                        <a:rPr sz="2000" dirty="0"/>
                        <a:t>. 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lang="en-US" sz="2000" dirty="0" err="1" smtClean="0"/>
                        <a:t>Duhet</a:t>
                      </a:r>
                      <a:r>
                        <a:rPr lang="en-US" sz="2000" dirty="0" smtClean="0"/>
                        <a:t> </a:t>
                      </a:r>
                      <a:r>
                        <a:rPr sz="2000" dirty="0" err="1" smtClean="0"/>
                        <a:t>të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përmirësohet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furnizimi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hoteleve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bujtinave</a:t>
                      </a:r>
                      <a:r>
                        <a:rPr sz="2000" dirty="0"/>
                        <a:t>, dhe </a:t>
                      </a:r>
                      <a:r>
                        <a:rPr sz="2000" dirty="0" err="1"/>
                        <a:t>restoranteve</a:t>
                      </a:r>
                      <a:r>
                        <a:rPr sz="2000" dirty="0"/>
                        <a:t> me </a:t>
                      </a:r>
                      <a:r>
                        <a:rPr sz="2000" dirty="0" err="1"/>
                        <a:t>produkte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cilesore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bujqesore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blegtorale</a:t>
                      </a:r>
                      <a:r>
                        <a:rPr sz="2000" dirty="0"/>
                        <a:t>. </a:t>
                      </a:r>
                    </a:p>
                  </a:txBody>
                  <a:tcPr marL="63500" marR="63500" marT="63500" marB="63500" horzOverflow="overflow"/>
                </a:tc>
              </a:tr>
              <a:tr h="1678400">
                <a:tc gridSpan="2">
                  <a:txBody>
                    <a:bodyPr/>
                    <a:lstStyle/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/>
                        <a:t>Zona</a:t>
                      </a:r>
                      <a:r>
                        <a:rPr sz="2000" dirty="0"/>
                        <a:t> ka </a:t>
                      </a:r>
                      <a:r>
                        <a:rPr sz="2000" dirty="0" err="1"/>
                        <a:t>arsye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forta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t’a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vizituar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cilat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duhet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t’i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përforcojë</a:t>
                      </a:r>
                      <a:r>
                        <a:rPr sz="2000" dirty="0"/>
                        <a:t> dhe </a:t>
                      </a:r>
                      <a:r>
                        <a:rPr sz="2000" dirty="0" err="1"/>
                        <a:t>promovojë</a:t>
                      </a:r>
                      <a:r>
                        <a:rPr sz="2000" dirty="0"/>
                        <a:t>. </a:t>
                      </a:r>
                      <a:endParaRPr lang="en-US" sz="2000" dirty="0" smtClean="0"/>
                    </a:p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 smtClean="0"/>
                        <a:t>Këto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arsye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duhet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t’u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komunikohen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qartë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turistëve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huaj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ashtu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edhe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atyre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vendas</a:t>
                      </a:r>
                      <a:r>
                        <a:rPr sz="2000" dirty="0"/>
                        <a:t>. </a:t>
                      </a:r>
                      <a:endParaRPr lang="en-US" sz="2000" dirty="0" smtClean="0"/>
                    </a:p>
                    <a:p>
                      <a:pPr marL="192881" lvl="0" indent="-192881" algn="l">
                        <a:spcBef>
                          <a:spcPts val="400"/>
                        </a:spcBef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sz="2000" dirty="0" err="1" smtClean="0"/>
                        <a:t>Duhet</a:t>
                      </a:r>
                      <a:r>
                        <a:rPr sz="2000" dirty="0" smtClean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transmetojmë</a:t>
                      </a:r>
                      <a:r>
                        <a:rPr sz="2000" dirty="0"/>
                        <a:t> me </a:t>
                      </a:r>
                      <a:r>
                        <a:rPr sz="2000" dirty="0" err="1"/>
                        <a:t>efektivitet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mesazhin</a:t>
                      </a:r>
                      <a:r>
                        <a:rPr sz="2000" dirty="0"/>
                        <a:t> se </a:t>
                      </a:r>
                      <a:r>
                        <a:rPr sz="2000" dirty="0" err="1"/>
                        <a:t>rajoni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ofron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një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numër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atraksionesh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të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dukshme</a:t>
                      </a:r>
                      <a:r>
                        <a:rPr sz="2000" dirty="0"/>
                        <a:t>.</a:t>
                      </a:r>
                    </a:p>
                  </a:txBody>
                  <a:tcPr marL="63500" marR="63500" marT="63500" marB="6350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able 110"/>
          <p:cNvGraphicFramePr/>
          <p:nvPr/>
        </p:nvGraphicFramePr>
        <p:xfrm>
          <a:off x="228600" y="1"/>
          <a:ext cx="8686800" cy="6526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17771"/>
                <a:gridCol w="1917771"/>
                <a:gridCol w="2425629"/>
                <a:gridCol w="2425629"/>
              </a:tblGrid>
              <a:tr h="41885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Atraksioni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Vlerësimi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Komente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45480">
                <a:tc rowSpan="3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Atraksionet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natyrale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Bukuritë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natyrore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Atraksion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kryesor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tërheqës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dhe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unik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7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Malet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dhe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kodrat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Pamje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këndshme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akomodim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kufizuar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4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Fauna dhe flora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Potencial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për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turizëm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me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interesa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specifike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18850">
                <a:tc rowSpan="4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Atraksionet kulturore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Arkeologji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Potencial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papërdorur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1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Histori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Potencial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papërdorur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41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Muzik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Potencial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papërdorur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70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Produkte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dhe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zejtari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nga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dora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njeriut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Potencial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papërdorur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45480">
                <a:tc rowSpan="3"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Atraksionet nga dora e njeriut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Zonat urbane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Nevoja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për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zhvillim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të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mëtejshëm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4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Argëtim/çlodhje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Të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pamjaftueshme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për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tregun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huaj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dhe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vendas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45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Agro-tourizëm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>
                        <a:defRPr sz="1800" b="0" i="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kufizuar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dhe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pa 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zhvilluar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733800" cy="978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86868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US" dirty="0" smtClean="0"/>
              <a:t>Zhvillimi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turizmit</a:t>
            </a:r>
            <a:r>
              <a:rPr lang="en-US" dirty="0" smtClean="0"/>
              <a:t> </a:t>
            </a:r>
            <a:r>
              <a:rPr lang="en-US" dirty="0" err="1" smtClean="0"/>
              <a:t>malor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bujqësise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mbështetje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njëri</a:t>
            </a:r>
            <a:r>
              <a:rPr lang="en-US" dirty="0" smtClean="0"/>
              <a:t> </a:t>
            </a:r>
            <a:r>
              <a:rPr lang="en-US" dirty="0" err="1" smtClean="0"/>
              <a:t>tjetrit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kyci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zhvillimin</a:t>
            </a:r>
            <a:r>
              <a:rPr lang="en-US" dirty="0" smtClean="0"/>
              <a:t> e </a:t>
            </a:r>
            <a:r>
              <a:rPr lang="en-US" dirty="0" err="1" smtClean="0"/>
              <a:t>qëndrueshëm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zonës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Ndërveprimet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ekonomike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të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zonës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funksionale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876800" y="685800"/>
            <a:ext cx="4038600" cy="9787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86868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US" dirty="0" smtClean="0"/>
              <a:t>Zhvillimi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turizmit</a:t>
            </a:r>
            <a:r>
              <a:rPr lang="en-US" dirty="0" smtClean="0"/>
              <a:t> </a:t>
            </a:r>
            <a:r>
              <a:rPr lang="en-US" dirty="0" err="1" smtClean="0"/>
              <a:t>malor</a:t>
            </a:r>
            <a:r>
              <a:rPr lang="en-US" dirty="0" smtClean="0"/>
              <a:t> dhe rural </a:t>
            </a:r>
            <a:r>
              <a:rPr lang="en-US" dirty="0" err="1" smtClean="0"/>
              <a:t>ndikon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rritjen</a:t>
            </a:r>
            <a:r>
              <a:rPr lang="en-US" dirty="0" smtClean="0"/>
              <a:t> e </a:t>
            </a:r>
            <a:r>
              <a:rPr lang="en-US" dirty="0" err="1" smtClean="0"/>
              <a:t>kërkesës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produkte</a:t>
            </a:r>
            <a:r>
              <a:rPr lang="en-US" dirty="0" smtClean="0"/>
              <a:t> </a:t>
            </a:r>
            <a:r>
              <a:rPr lang="en-US" dirty="0" err="1" smtClean="0"/>
              <a:t>cilësore</a:t>
            </a:r>
            <a:r>
              <a:rPr lang="en-US" dirty="0" smtClean="0"/>
              <a:t> </a:t>
            </a:r>
            <a:r>
              <a:rPr lang="en-US" dirty="0" err="1" smtClean="0"/>
              <a:t>natyrore</a:t>
            </a:r>
            <a:r>
              <a:rPr lang="en-US" dirty="0" smtClean="0"/>
              <a:t> </a:t>
            </a:r>
            <a:r>
              <a:rPr lang="en-US" dirty="0" err="1" smtClean="0"/>
              <a:t>bujqësore</a:t>
            </a:r>
            <a:r>
              <a:rPr lang="en-US" dirty="0" smtClean="0"/>
              <a:t> dhe </a:t>
            </a:r>
            <a:r>
              <a:rPr lang="en-US" dirty="0" err="1" smtClean="0"/>
              <a:t>blektorale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2743200"/>
            <a:ext cx="3962400" cy="1504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868680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US" dirty="0" smtClean="0"/>
              <a:t>Zhvillimi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bujqësisë</a:t>
            </a:r>
            <a:r>
              <a:rPr lang="en-US" dirty="0" smtClean="0"/>
              <a:t> dhe </a:t>
            </a:r>
            <a:r>
              <a:rPr lang="en-US" dirty="0" err="1" smtClean="0"/>
              <a:t>blektorisë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rriste</a:t>
            </a:r>
            <a:r>
              <a:rPr lang="en-US" dirty="0" smtClean="0"/>
              <a:t> </a:t>
            </a:r>
            <a:r>
              <a:rPr lang="en-US" dirty="0" err="1" smtClean="0"/>
              <a:t>ofertën</a:t>
            </a:r>
            <a:r>
              <a:rPr lang="en-US" dirty="0" smtClean="0"/>
              <a:t> e </a:t>
            </a:r>
            <a:r>
              <a:rPr lang="en-US" dirty="0" err="1" smtClean="0"/>
              <a:t>sektorit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sektorët</a:t>
            </a:r>
            <a:r>
              <a:rPr lang="en-US" dirty="0" smtClean="0"/>
              <a:t> e </a:t>
            </a:r>
            <a:r>
              <a:rPr lang="en-US" dirty="0" err="1" smtClean="0"/>
              <a:t>tjerë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ekonomisë</a:t>
            </a:r>
            <a:r>
              <a:rPr lang="en-US" dirty="0" smtClean="0"/>
              <a:t> </a:t>
            </a:r>
            <a:r>
              <a:rPr lang="en-US" dirty="0" smtClean="0"/>
              <a:t>dhe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pasojë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krijonte</a:t>
            </a:r>
            <a:r>
              <a:rPr lang="en-US" dirty="0" smtClean="0"/>
              <a:t> </a:t>
            </a:r>
            <a:r>
              <a:rPr lang="en-US" dirty="0" err="1" smtClean="0"/>
              <a:t>kushtet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zhvillimin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mëtejshëm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turizmit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Tropojë</a:t>
            </a:r>
            <a:r>
              <a:rPr lang="en-US" dirty="0" smtClean="0"/>
              <a:t>.</a:t>
            </a:r>
          </a:p>
          <a:p>
            <a:pPr lvl="0" defTabSz="868680">
              <a:lnSpc>
                <a:spcPct val="80000"/>
              </a:lnSpc>
              <a:spcBef>
                <a:spcPts val="600"/>
              </a:spcBef>
              <a:defRPr sz="1800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2743200"/>
            <a:ext cx="3733800" cy="1588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795527">
              <a:lnSpc>
                <a:spcPct val="90000"/>
              </a:lnSpc>
              <a:spcBef>
                <a:spcPts val="500"/>
              </a:spcBef>
              <a:defRPr sz="1800"/>
            </a:pP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Struktura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e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sipërfaqes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së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tokës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bujqësore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të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orientohet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drejt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plotesimit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të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nevojave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të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turizmit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malor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.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Të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rritet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pesha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specifike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e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tokës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së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mbjellë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me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perime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dhe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kultura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për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ushqimin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e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blegtorisë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4724400"/>
            <a:ext cx="6553200" cy="1277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795527">
              <a:lnSpc>
                <a:spcPct val="80000"/>
              </a:lnSpc>
              <a:spcBef>
                <a:spcPts val="300"/>
              </a:spcBef>
              <a:defRPr sz="1800"/>
            </a:pPr>
            <a:r>
              <a:rPr lang="en-US" dirty="0" err="1" smtClean="0"/>
              <a:t>Qeverisja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ndërmarrë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endParaRPr lang="en-US" dirty="0" smtClean="0"/>
          </a:p>
          <a:p>
            <a:pPr marL="231775" lvl="0" indent="-231775" defTabSz="795527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  <a:defRPr sz="1800"/>
            </a:pP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orientimin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 </a:t>
            </a:r>
            <a:r>
              <a:rPr lang="en-US" dirty="0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e </a:t>
            </a:r>
            <a:r>
              <a:rPr lang="en-US" dirty="0" err="1" smtClean="0">
                <a:latin typeface="Calibri" pitchFamily="34" charset="0"/>
                <a:ea typeface="Trebuchet MS"/>
                <a:cs typeface="Calibri" pitchFamily="34" charset="0"/>
                <a:sym typeface="Trebuchet MS"/>
              </a:rPr>
              <a:t>fermerëvë</a:t>
            </a:r>
            <a:endParaRPr lang="en-US" dirty="0" smtClean="0">
              <a:latin typeface="Calibri" pitchFamily="34" charset="0"/>
              <a:ea typeface="Trebuchet MS"/>
              <a:cs typeface="Calibri" pitchFamily="34" charset="0"/>
              <a:sym typeface="Trebuchet MS"/>
            </a:endParaRPr>
          </a:p>
          <a:p>
            <a:pPr marL="231775" lvl="0" indent="-231775" defTabSz="795527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  <a:defRPr sz="1800"/>
            </a:pPr>
            <a:r>
              <a:rPr lang="en-US" dirty="0" err="1" smtClean="0"/>
              <a:t>inkurajimin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zhvillimit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bujqesise</a:t>
            </a:r>
            <a:r>
              <a:rPr lang="en-US" dirty="0" smtClean="0"/>
              <a:t> dhe </a:t>
            </a:r>
            <a:r>
              <a:rPr lang="en-US" dirty="0" err="1" smtClean="0"/>
              <a:t>blegtorise</a:t>
            </a:r>
            <a:r>
              <a:rPr lang="en-US" dirty="0" smtClean="0"/>
              <a:t> dhe </a:t>
            </a:r>
            <a:r>
              <a:rPr lang="en-US" dirty="0" err="1" smtClean="0"/>
              <a:t>turizmit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zonave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plotësojnë</a:t>
            </a:r>
            <a:r>
              <a:rPr lang="en-US" dirty="0" smtClean="0"/>
              <a:t> </a:t>
            </a:r>
            <a:r>
              <a:rPr lang="en-US" dirty="0" err="1" smtClean="0"/>
              <a:t>nevoja</a:t>
            </a:r>
            <a:r>
              <a:rPr lang="en-US" dirty="0" smtClean="0"/>
              <a:t> e </a:t>
            </a:r>
            <a:r>
              <a:rPr lang="en-US" dirty="0" err="1" smtClean="0"/>
              <a:t>njera-tjetrës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avantazheve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konkurruese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9" name="Straight Arrow Connector 8"/>
          <p:cNvCxnSpPr>
            <a:stCxn id="2" idx="2"/>
            <a:endCxn id="5" idx="0"/>
          </p:cNvCxnSpPr>
          <p:nvPr/>
        </p:nvCxnSpPr>
        <p:spPr>
          <a:xfrm>
            <a:off x="2324100" y="1664529"/>
            <a:ext cx="4457700" cy="1078671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headEnd type="arrow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>
            <a:stCxn id="4" idx="2"/>
            <a:endCxn id="6" idx="0"/>
          </p:cNvCxnSpPr>
          <p:nvPr/>
        </p:nvCxnSpPr>
        <p:spPr>
          <a:xfrm flipH="1">
            <a:off x="2400300" y="1664529"/>
            <a:ext cx="4495800" cy="1078671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headEnd type="arrow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>
            <a:stCxn id="2" idx="3"/>
            <a:endCxn id="4" idx="1"/>
          </p:cNvCxnSpPr>
          <p:nvPr/>
        </p:nvCxnSpPr>
        <p:spPr>
          <a:xfrm>
            <a:off x="4191000" y="1175165"/>
            <a:ext cx="685800" cy="0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headEnd type="arrow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>
            <a:stCxn id="6" idx="3"/>
            <a:endCxn id="5" idx="1"/>
          </p:cNvCxnSpPr>
          <p:nvPr/>
        </p:nvCxnSpPr>
        <p:spPr>
          <a:xfrm flipV="1">
            <a:off x="4267200" y="3495393"/>
            <a:ext cx="533400" cy="41871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headEnd type="arrow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/>
          <a:p>
            <a:pPr lvl="0" defTabSz="905255">
              <a:defRPr sz="1800"/>
            </a:pPr>
            <a:r>
              <a:rPr sz="4356" b="1"/>
              <a:t>ANALIZA E </a:t>
            </a:r>
            <a:br>
              <a:rPr sz="4356" b="1"/>
            </a:br>
            <a:r>
              <a:rPr sz="4356" b="1"/>
              <a:t> SHERBIMEVE PUBLIKE NE ZFT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/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888888"/>
                </a:solidFill>
              </a:rPr>
              <a:t>Furnizimi me uje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888888"/>
                </a:solidFill>
              </a:rPr>
              <a:t>Menaxhimi i mbetjeve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73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sz="4400" b="1" dirty="0" err="1"/>
              <a:t>Analiza</a:t>
            </a:r>
            <a:r>
              <a:rPr sz="4400" b="1" dirty="0"/>
              <a:t> e </a:t>
            </a:r>
            <a:r>
              <a:rPr sz="4400" b="1" dirty="0" err="1"/>
              <a:t>sherbimeve</a:t>
            </a:r>
            <a:r>
              <a:rPr sz="4400" b="1" dirty="0"/>
              <a:t> </a:t>
            </a:r>
            <a:r>
              <a:rPr sz="4400" b="1" dirty="0" err="1"/>
              <a:t>publike</a:t>
            </a:r>
            <a:endParaRPr sz="4400" b="1" dirty="0"/>
          </a:p>
        </p:txBody>
      </p:sp>
      <p:pic>
        <p:nvPicPr>
          <p:cNvPr id="142" name="image22.jpg" descr="Furnizimi_me_uje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9600" y="762000"/>
            <a:ext cx="82296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 sherbimeve publike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i="1" dirty="0" err="1"/>
              <a:t>Gjetjet</a:t>
            </a:r>
            <a:r>
              <a:rPr sz="2000" i="1" dirty="0"/>
              <a:t> </a:t>
            </a:r>
            <a:r>
              <a:rPr sz="2000" i="1" dirty="0" err="1" smtClean="0"/>
              <a:t>kryesore</a:t>
            </a:r>
            <a:endParaRPr lang="en-US" sz="2000" i="1" dirty="0" smtClean="0"/>
          </a:p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 sz="2000" dirty="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 dirty="0" err="1"/>
              <a:t>Tropoja</a:t>
            </a:r>
            <a:r>
              <a:rPr sz="2000" dirty="0"/>
              <a:t> ka </a:t>
            </a:r>
            <a:r>
              <a:rPr sz="2000" dirty="0" err="1"/>
              <a:t>burime</a:t>
            </a:r>
            <a:r>
              <a:rPr sz="2000" dirty="0"/>
              <a:t> </a:t>
            </a:r>
            <a:r>
              <a:rPr sz="2000" dirty="0" err="1"/>
              <a:t>ujore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mjaftueshme</a:t>
            </a:r>
            <a:r>
              <a:rPr sz="2000" dirty="0"/>
              <a:t>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plotësimin</a:t>
            </a:r>
            <a:r>
              <a:rPr sz="2000" dirty="0"/>
              <a:t> e </a:t>
            </a:r>
            <a:r>
              <a:rPr sz="2000" dirty="0" err="1"/>
              <a:t>nevojave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popullsisë</a:t>
            </a:r>
            <a:r>
              <a:rPr sz="2000" dirty="0"/>
              <a:t> me </a:t>
            </a:r>
            <a:r>
              <a:rPr sz="2000" dirty="0" err="1"/>
              <a:t>ujë</a:t>
            </a:r>
            <a:r>
              <a:rPr sz="2000" dirty="0"/>
              <a:t>. </a:t>
            </a:r>
            <a:r>
              <a:rPr sz="2000" dirty="0" err="1"/>
              <a:t>Megjithatë</a:t>
            </a:r>
            <a:r>
              <a:rPr sz="2000" dirty="0"/>
              <a:t>, </a:t>
            </a:r>
            <a:r>
              <a:rPr sz="2000" dirty="0" err="1"/>
              <a:t>furnizimit</a:t>
            </a:r>
            <a:r>
              <a:rPr sz="2000" dirty="0"/>
              <a:t> me </a:t>
            </a:r>
            <a:r>
              <a:rPr sz="2000" dirty="0" err="1"/>
              <a:t>ujë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pijshëm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banesave</a:t>
            </a:r>
            <a:r>
              <a:rPr sz="2000" dirty="0"/>
              <a:t> </a:t>
            </a:r>
            <a:r>
              <a:rPr sz="2000" dirty="0" err="1"/>
              <a:t>nuk</a:t>
            </a:r>
            <a:r>
              <a:rPr sz="2000" dirty="0"/>
              <a:t> </a:t>
            </a:r>
            <a:r>
              <a:rPr sz="2000" dirty="0" err="1"/>
              <a:t>është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nivelin</a:t>
            </a:r>
            <a:r>
              <a:rPr sz="2000" dirty="0"/>
              <a:t> e </a:t>
            </a:r>
            <a:r>
              <a:rPr sz="2000" dirty="0" err="1" smtClean="0"/>
              <a:t>kënaqshëm</a:t>
            </a:r>
            <a:r>
              <a:rPr sz="2000" i="1" dirty="0" smtClean="0"/>
              <a:t> </a:t>
            </a:r>
            <a:r>
              <a:rPr sz="2000" dirty="0" smtClean="0"/>
              <a:t>(</a:t>
            </a:r>
            <a:r>
              <a:rPr sz="2000" dirty="0" err="1"/>
              <a:t>rreth</a:t>
            </a:r>
            <a:r>
              <a:rPr sz="2000" dirty="0"/>
              <a:t> 30</a:t>
            </a:r>
            <a:r>
              <a:rPr sz="2000" dirty="0" smtClean="0"/>
              <a:t>%</a:t>
            </a:r>
            <a:r>
              <a:rPr lang="en-US" sz="2000" dirty="0" smtClean="0"/>
              <a:t> e </a:t>
            </a:r>
            <a:r>
              <a:rPr lang="en-US" sz="2000" dirty="0" err="1" smtClean="0"/>
              <a:t>popullsise</a:t>
            </a:r>
            <a:r>
              <a:rPr lang="en-US" sz="2000" dirty="0" smtClean="0"/>
              <a:t> </a:t>
            </a:r>
            <a:r>
              <a:rPr lang="en-US" sz="2000" dirty="0" err="1" smtClean="0"/>
              <a:t>nuk</a:t>
            </a:r>
            <a:r>
              <a:rPr lang="en-US" sz="2000" dirty="0" smtClean="0"/>
              <a:t> </a:t>
            </a:r>
            <a:r>
              <a:rPr lang="en-US" sz="2000" dirty="0" err="1" smtClean="0"/>
              <a:t>mbulohen</a:t>
            </a:r>
            <a:r>
              <a:rPr sz="2000" dirty="0" smtClean="0"/>
              <a:t>). </a:t>
            </a:r>
            <a:r>
              <a:rPr sz="2000" dirty="0" err="1"/>
              <a:t>Konsumatorët</a:t>
            </a:r>
            <a:r>
              <a:rPr sz="2000" dirty="0"/>
              <a:t> </a:t>
            </a:r>
            <a:r>
              <a:rPr sz="2000" dirty="0" err="1"/>
              <a:t>nuk</a:t>
            </a:r>
            <a:r>
              <a:rPr sz="2000" dirty="0"/>
              <a:t> </a:t>
            </a:r>
            <a:r>
              <a:rPr sz="2000" dirty="0" err="1"/>
              <a:t>furnizohen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mënyrë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 smtClean="0"/>
              <a:t>vazhdueshme</a:t>
            </a:r>
            <a:r>
              <a:rPr sz="2000" dirty="0" smtClean="0"/>
              <a:t> </a:t>
            </a:r>
            <a:r>
              <a:rPr sz="2000" dirty="0"/>
              <a:t>dhe </a:t>
            </a:r>
            <a:r>
              <a:rPr sz="2000" dirty="0" err="1"/>
              <a:t>kohëzgjatja</a:t>
            </a:r>
            <a:r>
              <a:rPr sz="2000" dirty="0"/>
              <a:t> e </a:t>
            </a:r>
            <a:r>
              <a:rPr sz="2000" dirty="0" err="1"/>
              <a:t>furnizimit</a:t>
            </a:r>
            <a:r>
              <a:rPr sz="2000" dirty="0"/>
              <a:t> </a:t>
            </a:r>
            <a:r>
              <a:rPr lang="en-US" sz="2000" dirty="0" smtClean="0"/>
              <a:t>me </a:t>
            </a:r>
            <a:r>
              <a:rPr lang="en-US" sz="2000" dirty="0" err="1" smtClean="0"/>
              <a:t>uje</a:t>
            </a:r>
            <a:r>
              <a:rPr lang="en-US" sz="2000" dirty="0" smtClean="0"/>
              <a:t> </a:t>
            </a:r>
            <a:r>
              <a:rPr sz="2000" dirty="0" smtClean="0"/>
              <a:t>ka </a:t>
            </a:r>
            <a:r>
              <a:rPr sz="2000" dirty="0" err="1"/>
              <a:t>ardhur</a:t>
            </a:r>
            <a:r>
              <a:rPr sz="2000" dirty="0"/>
              <a:t> duke u </a:t>
            </a:r>
            <a:r>
              <a:rPr sz="2000" dirty="0" err="1"/>
              <a:t>ulur</a:t>
            </a:r>
            <a:r>
              <a:rPr sz="2000" dirty="0"/>
              <a:t>.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en-US" sz="2000" dirty="0" err="1" smtClean="0"/>
              <a:t>Shërbimi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kanalizimeve</a:t>
            </a:r>
            <a:r>
              <a:rPr lang="en-US" sz="2000" dirty="0" smtClean="0"/>
              <a:t> </a:t>
            </a:r>
            <a:r>
              <a:rPr lang="en-US" sz="2000" dirty="0" err="1" smtClean="0"/>
              <a:t>ekziston</a:t>
            </a:r>
            <a:r>
              <a:rPr lang="en-US" sz="2000" dirty="0" smtClean="0"/>
              <a:t> </a:t>
            </a:r>
            <a:r>
              <a:rPr lang="en-US" sz="2000" dirty="0" err="1" smtClean="0"/>
              <a:t>vetëm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Bashkinë</a:t>
            </a:r>
            <a:r>
              <a:rPr lang="en-US" sz="2000" dirty="0" smtClean="0"/>
              <a:t> e </a:t>
            </a:r>
            <a:r>
              <a:rPr lang="en-US" sz="2000" dirty="0" err="1" smtClean="0"/>
              <a:t>Bajram</a:t>
            </a:r>
            <a:r>
              <a:rPr lang="en-US" sz="2000" dirty="0" smtClean="0"/>
              <a:t> </a:t>
            </a:r>
            <a:r>
              <a:rPr lang="en-US" sz="2000" dirty="0" err="1" smtClean="0"/>
              <a:t>Currit</a:t>
            </a:r>
            <a:r>
              <a:rPr lang="en-US" sz="2000" dirty="0" smtClean="0"/>
              <a:t> dhe </a:t>
            </a:r>
            <a:r>
              <a:rPr lang="en-US" sz="2000" dirty="0" err="1" smtClean="0"/>
              <a:t>pjesërisht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Komunën</a:t>
            </a:r>
            <a:r>
              <a:rPr lang="en-US" sz="2000" dirty="0" smtClean="0"/>
              <a:t> e </a:t>
            </a:r>
            <a:r>
              <a:rPr lang="en-US" sz="2000" dirty="0" err="1" smtClean="0"/>
              <a:t>Margegajt</a:t>
            </a:r>
            <a:r>
              <a:rPr lang="en-US" sz="2000" dirty="0" smtClean="0"/>
              <a:t> dhe </a:t>
            </a:r>
            <a:r>
              <a:rPr lang="en-US" sz="2000" dirty="0" err="1" smtClean="0"/>
              <a:t>Fierzës</a:t>
            </a:r>
            <a:r>
              <a:rPr lang="en-US" sz="2000" dirty="0" smtClean="0"/>
              <a:t>. 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endParaRPr lang="en-US" sz="2000" dirty="0" smtClean="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 dirty="0" err="1" smtClean="0"/>
              <a:t>Performanca</a:t>
            </a:r>
            <a:r>
              <a:rPr sz="2000" dirty="0" smtClean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administrimin</a:t>
            </a:r>
            <a:r>
              <a:rPr sz="2000" dirty="0"/>
              <a:t> dhe </a:t>
            </a:r>
            <a:r>
              <a:rPr sz="2000" dirty="0" err="1"/>
              <a:t>menaxhimin</a:t>
            </a:r>
            <a:r>
              <a:rPr sz="2000" dirty="0"/>
              <a:t> e </a:t>
            </a:r>
            <a:r>
              <a:rPr sz="2000" dirty="0" err="1"/>
              <a:t>ujit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pijshëm</a:t>
            </a:r>
            <a:r>
              <a:rPr sz="2000" dirty="0"/>
              <a:t> </a:t>
            </a:r>
            <a:r>
              <a:rPr sz="2000" dirty="0" err="1"/>
              <a:t>është</a:t>
            </a:r>
            <a:r>
              <a:rPr sz="2000" dirty="0"/>
              <a:t> e </a:t>
            </a:r>
            <a:r>
              <a:rPr sz="2000" dirty="0" err="1"/>
              <a:t>dobët</a:t>
            </a:r>
            <a:r>
              <a:rPr sz="2000" dirty="0"/>
              <a:t>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shkak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mungesës</a:t>
            </a:r>
            <a:r>
              <a:rPr sz="2000" dirty="0"/>
              <a:t> </a:t>
            </a:r>
            <a:r>
              <a:rPr sz="2000" dirty="0" err="1"/>
              <a:t>së</a:t>
            </a:r>
            <a:r>
              <a:rPr sz="2000" dirty="0"/>
              <a:t> </a:t>
            </a:r>
            <a:r>
              <a:rPr sz="2000" dirty="0" err="1"/>
              <a:t>planeve</a:t>
            </a:r>
            <a:r>
              <a:rPr sz="2000" dirty="0"/>
              <a:t>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menaxhimin</a:t>
            </a:r>
            <a:r>
              <a:rPr sz="2000" dirty="0"/>
              <a:t> e </a:t>
            </a:r>
            <a:r>
              <a:rPr sz="2000" dirty="0" err="1"/>
              <a:t>ujit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pijshëm</a:t>
            </a:r>
            <a:r>
              <a:rPr sz="2000" dirty="0"/>
              <a:t> dhe </a:t>
            </a:r>
            <a:r>
              <a:rPr sz="2000" dirty="0" err="1"/>
              <a:t>kanalizimeve</a:t>
            </a:r>
            <a:r>
              <a:rPr sz="2000" b="1" dirty="0"/>
              <a:t>, </a:t>
            </a:r>
            <a:r>
              <a:rPr sz="2000" dirty="0" err="1"/>
              <a:t>nivelit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ulët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arkëtimeve</a:t>
            </a:r>
            <a:r>
              <a:rPr sz="2000" dirty="0"/>
              <a:t>, </a:t>
            </a:r>
            <a:r>
              <a:rPr sz="2000" dirty="0" err="1"/>
              <a:t>kostos</a:t>
            </a:r>
            <a:r>
              <a:rPr sz="2000" dirty="0"/>
              <a:t> </a:t>
            </a:r>
            <a:r>
              <a:rPr sz="2000" dirty="0" err="1"/>
              <a:t>së</a:t>
            </a:r>
            <a:r>
              <a:rPr sz="2000" dirty="0"/>
              <a:t> </a:t>
            </a:r>
            <a:r>
              <a:rPr sz="2000" dirty="0" err="1"/>
              <a:t>lartë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shërbimit</a:t>
            </a:r>
            <a:r>
              <a:rPr sz="2000" dirty="0"/>
              <a:t>, dhe </a:t>
            </a:r>
            <a:r>
              <a:rPr sz="2000" dirty="0" err="1"/>
              <a:t>mungesës</a:t>
            </a:r>
            <a:r>
              <a:rPr sz="2000" dirty="0"/>
              <a:t> </a:t>
            </a:r>
            <a:r>
              <a:rPr sz="2000" dirty="0" err="1"/>
              <a:t>së</a:t>
            </a:r>
            <a:r>
              <a:rPr sz="2000" dirty="0"/>
              <a:t> </a:t>
            </a:r>
            <a:r>
              <a:rPr sz="2000" dirty="0" err="1"/>
              <a:t>investimeve</a:t>
            </a:r>
            <a:r>
              <a:rPr sz="2000" dirty="0"/>
              <a:t>. </a:t>
            </a:r>
            <a:r>
              <a:rPr lang="en-US" sz="2000" dirty="0" smtClean="0"/>
              <a:t> </a:t>
            </a:r>
            <a:r>
              <a:rPr sz="2000" dirty="0" err="1" smtClean="0"/>
              <a:t>Shpenzimet</a:t>
            </a:r>
            <a:r>
              <a:rPr sz="2000" dirty="0" smtClean="0"/>
              <a:t> </a:t>
            </a:r>
            <a:r>
              <a:rPr sz="2000" dirty="0" err="1"/>
              <a:t>mbulohen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një</a:t>
            </a:r>
            <a:r>
              <a:rPr sz="2000" dirty="0"/>
              <a:t> </a:t>
            </a:r>
            <a:r>
              <a:rPr sz="2000" dirty="0" err="1"/>
              <a:t>përqindje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vogel</a:t>
            </a:r>
            <a:r>
              <a:rPr sz="2000" dirty="0"/>
              <a:t> </a:t>
            </a:r>
            <a:r>
              <a:rPr sz="2000" dirty="0" err="1"/>
              <a:t>nga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ardhurat</a:t>
            </a:r>
            <a:r>
              <a:rPr sz="2000" dirty="0"/>
              <a:t> (</a:t>
            </a:r>
            <a:r>
              <a:rPr sz="2000" dirty="0" err="1"/>
              <a:t>rreth</a:t>
            </a:r>
            <a:r>
              <a:rPr sz="2000" dirty="0"/>
              <a:t> 35-40</a:t>
            </a:r>
            <a:r>
              <a:rPr sz="2000" dirty="0" smtClean="0"/>
              <a:t>%).</a:t>
            </a:r>
            <a:endParaRPr sz="2000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 sherbimeve publike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i="1" dirty="0" err="1"/>
              <a:t>Rekomandime</a:t>
            </a:r>
            <a:r>
              <a:rPr sz="2000" i="1" dirty="0"/>
              <a:t> </a:t>
            </a:r>
            <a:r>
              <a:rPr sz="2000" i="1" dirty="0" err="1"/>
              <a:t>për</a:t>
            </a:r>
            <a:r>
              <a:rPr sz="2000" i="1" dirty="0"/>
              <a:t> </a:t>
            </a:r>
            <a:r>
              <a:rPr sz="2000" i="1" dirty="0" err="1"/>
              <a:t>organizimin</a:t>
            </a:r>
            <a:r>
              <a:rPr sz="2000" i="1" dirty="0"/>
              <a:t>/</a:t>
            </a:r>
            <a:r>
              <a:rPr sz="2000" i="1" dirty="0" err="1"/>
              <a:t>integrimin</a:t>
            </a:r>
            <a:r>
              <a:rPr sz="2000" i="1" dirty="0"/>
              <a:t> e </a:t>
            </a:r>
            <a:r>
              <a:rPr sz="2000" i="1" dirty="0" err="1"/>
              <a:t>shërbimit</a:t>
            </a:r>
            <a:endParaRPr sz="2000" dirty="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endParaRPr lang="en-US" sz="2000" dirty="0" smtClean="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 dirty="0" err="1" smtClean="0"/>
              <a:t>Përmirësimi</a:t>
            </a:r>
            <a:r>
              <a:rPr sz="2000" dirty="0" smtClean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menaxhimit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furnizimit</a:t>
            </a:r>
            <a:r>
              <a:rPr sz="2000" dirty="0"/>
              <a:t> me </a:t>
            </a:r>
            <a:r>
              <a:rPr sz="2000" dirty="0" err="1"/>
              <a:t>ujë</a:t>
            </a:r>
            <a:r>
              <a:rPr sz="2000" dirty="0"/>
              <a:t> </a:t>
            </a:r>
            <a:r>
              <a:rPr sz="2000" dirty="0" err="1"/>
              <a:t>duhet</a:t>
            </a:r>
            <a:r>
              <a:rPr sz="2000" dirty="0"/>
              <a:t> </a:t>
            </a:r>
            <a:r>
              <a:rPr sz="2000" dirty="0" err="1" smtClean="0"/>
              <a:t>të</a:t>
            </a:r>
            <a:r>
              <a:rPr sz="2000" dirty="0" smtClean="0"/>
              <a:t> </a:t>
            </a:r>
            <a:r>
              <a:rPr sz="2000" dirty="0" err="1" smtClean="0"/>
              <a:t>synojë</a:t>
            </a:r>
            <a:r>
              <a:rPr sz="2000" dirty="0" smtClean="0"/>
              <a:t> </a:t>
            </a:r>
            <a:r>
              <a:rPr sz="2000" dirty="0" err="1"/>
              <a:t>në</a:t>
            </a:r>
            <a:r>
              <a:rPr sz="2000" dirty="0"/>
              <a:t>: 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 dirty="0" err="1"/>
              <a:t>rritjen</a:t>
            </a:r>
            <a:r>
              <a:rPr sz="1700" dirty="0"/>
              <a:t> e </a:t>
            </a:r>
            <a:r>
              <a:rPr sz="1700" dirty="0" err="1"/>
              <a:t>mbulimit</a:t>
            </a:r>
            <a:r>
              <a:rPr sz="1700" dirty="0"/>
              <a:t> me </a:t>
            </a:r>
            <a:r>
              <a:rPr sz="1700" dirty="0" err="1"/>
              <a:t>furnizim</a:t>
            </a:r>
            <a:r>
              <a:rPr sz="1700" dirty="0"/>
              <a:t> </a:t>
            </a:r>
            <a:r>
              <a:rPr lang="en-US" sz="1700" dirty="0" smtClean="0"/>
              <a:t>;</a:t>
            </a:r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 dirty="0" err="1" smtClean="0"/>
              <a:t>rritjen</a:t>
            </a:r>
            <a:r>
              <a:rPr sz="1700" dirty="0" smtClean="0"/>
              <a:t> </a:t>
            </a:r>
            <a:r>
              <a:rPr sz="1700" dirty="0"/>
              <a:t>e </a:t>
            </a:r>
            <a:r>
              <a:rPr sz="1700" dirty="0" err="1"/>
              <a:t>oreve</a:t>
            </a:r>
            <a:r>
              <a:rPr sz="1700" dirty="0"/>
              <a:t> </a:t>
            </a:r>
            <a:r>
              <a:rPr sz="1700" dirty="0" err="1"/>
              <a:t>të</a:t>
            </a:r>
            <a:r>
              <a:rPr sz="1700" dirty="0"/>
              <a:t> </a:t>
            </a:r>
            <a:r>
              <a:rPr sz="1700" dirty="0" err="1"/>
              <a:t>furnizimit</a:t>
            </a:r>
            <a:r>
              <a:rPr sz="1700" dirty="0"/>
              <a:t> me </a:t>
            </a:r>
            <a:r>
              <a:rPr sz="1700" dirty="0" err="1" smtClean="0"/>
              <a:t>ujë</a:t>
            </a:r>
            <a:r>
              <a:rPr sz="1700" dirty="0" smtClean="0"/>
              <a:t>;</a:t>
            </a:r>
            <a:endParaRPr sz="1700" dirty="0"/>
          </a:p>
          <a:p>
            <a:pPr marL="742950" lvl="1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1700" dirty="0" err="1" smtClean="0"/>
              <a:t>zhvillimin</a:t>
            </a:r>
            <a:r>
              <a:rPr sz="1700" dirty="0" smtClean="0"/>
              <a:t> </a:t>
            </a:r>
            <a:r>
              <a:rPr sz="1700" dirty="0"/>
              <a:t>e </a:t>
            </a:r>
            <a:r>
              <a:rPr sz="1700" dirty="0" err="1"/>
              <a:t>burimeve</a:t>
            </a:r>
            <a:r>
              <a:rPr sz="1700" dirty="0"/>
              <a:t> </a:t>
            </a:r>
            <a:r>
              <a:rPr sz="1700" dirty="0" err="1"/>
              <a:t>njerëzore</a:t>
            </a:r>
            <a:r>
              <a:rPr sz="1700" dirty="0"/>
              <a:t> </a:t>
            </a:r>
            <a:r>
              <a:rPr sz="1700" dirty="0" err="1"/>
              <a:t>për</a:t>
            </a:r>
            <a:r>
              <a:rPr sz="1700" dirty="0"/>
              <a:t> </a:t>
            </a:r>
            <a:r>
              <a:rPr sz="1700" dirty="0" err="1"/>
              <a:t>menaxhimin</a:t>
            </a:r>
            <a:r>
              <a:rPr sz="1700" dirty="0"/>
              <a:t> e </a:t>
            </a:r>
            <a:r>
              <a:rPr sz="1700" dirty="0" err="1" smtClean="0"/>
              <a:t>ujesjellesit</a:t>
            </a:r>
            <a:r>
              <a:rPr lang="en-US" sz="1700" dirty="0" smtClean="0"/>
              <a:t>.</a:t>
            </a:r>
            <a:endParaRPr sz="1700" dirty="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endParaRPr lang="en-US" sz="2000" dirty="0" smtClean="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en-US" sz="2000" dirty="0" err="1" smtClean="0"/>
              <a:t>T</a:t>
            </a:r>
            <a:r>
              <a:rPr sz="2000" dirty="0" err="1" smtClean="0"/>
              <a:t>ë</a:t>
            </a:r>
            <a:r>
              <a:rPr sz="2000" dirty="0" smtClean="0"/>
              <a:t> </a:t>
            </a:r>
            <a:r>
              <a:rPr sz="2000" dirty="0" err="1"/>
              <a:t>vendosen</a:t>
            </a:r>
            <a:r>
              <a:rPr sz="2000" dirty="0"/>
              <a:t> </a:t>
            </a:r>
            <a:r>
              <a:rPr sz="2000" dirty="0" err="1" smtClean="0"/>
              <a:t>matësa</a:t>
            </a:r>
            <a:r>
              <a:rPr lang="en-US" sz="2000" dirty="0" err="1" smtClean="0"/>
              <a:t>t</a:t>
            </a:r>
            <a:r>
              <a:rPr sz="2000" dirty="0" smtClean="0"/>
              <a:t> </a:t>
            </a:r>
            <a:r>
              <a:rPr sz="2000" dirty="0"/>
              <a:t>dhe </a:t>
            </a:r>
            <a:r>
              <a:rPr sz="2000" dirty="0" err="1"/>
              <a:t>përcaktohet</a:t>
            </a:r>
            <a:r>
              <a:rPr sz="2000" dirty="0"/>
              <a:t> </a:t>
            </a:r>
            <a:r>
              <a:rPr sz="2000" dirty="0" err="1"/>
              <a:t>tarifa</a:t>
            </a:r>
            <a:r>
              <a:rPr sz="2000" dirty="0"/>
              <a:t> e </a:t>
            </a:r>
            <a:r>
              <a:rPr sz="2000" dirty="0" err="1"/>
              <a:t>ujit</a:t>
            </a:r>
            <a:r>
              <a:rPr sz="2000" dirty="0"/>
              <a:t> dhe </a:t>
            </a:r>
            <a:r>
              <a:rPr sz="2000" dirty="0" err="1"/>
              <a:t>plani</a:t>
            </a:r>
            <a:r>
              <a:rPr sz="2000" dirty="0"/>
              <a:t>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mbledhjen</a:t>
            </a:r>
            <a:r>
              <a:rPr sz="2000" dirty="0"/>
              <a:t> e </a:t>
            </a:r>
            <a:r>
              <a:rPr sz="2000" dirty="0" err="1"/>
              <a:t>saj</a:t>
            </a:r>
            <a:r>
              <a:rPr sz="2000" dirty="0"/>
              <a:t>. 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endParaRPr lang="en-US" sz="2000" dirty="0" smtClean="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en-US" sz="2000" dirty="0" smtClean="0"/>
              <a:t>Te </a:t>
            </a:r>
            <a:r>
              <a:rPr lang="en-US" sz="2000" dirty="0" err="1" smtClean="0"/>
              <a:t>behet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studim</a:t>
            </a:r>
            <a:r>
              <a:rPr lang="en-US" sz="2000" dirty="0" smtClean="0"/>
              <a:t> </a:t>
            </a:r>
            <a:r>
              <a:rPr lang="en-US" sz="2000" dirty="0" err="1" smtClean="0"/>
              <a:t>fizibiliteti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sistemin</a:t>
            </a:r>
            <a:r>
              <a:rPr lang="en-US" sz="2000" dirty="0" smtClean="0"/>
              <a:t> e </a:t>
            </a:r>
            <a:r>
              <a:rPr lang="en-US" sz="2000" dirty="0" err="1" smtClean="0"/>
              <a:t>ujit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pijshëm</a:t>
            </a:r>
            <a:r>
              <a:rPr lang="en-US" sz="2000" dirty="0" smtClean="0"/>
              <a:t> dhe KUZ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gjithë</a:t>
            </a:r>
            <a:r>
              <a:rPr lang="en-US" sz="2000" dirty="0" smtClean="0"/>
              <a:t> </a:t>
            </a:r>
            <a:r>
              <a:rPr lang="en-US" sz="2000" dirty="0" err="1" smtClean="0"/>
              <a:t>territorin</a:t>
            </a:r>
            <a:r>
              <a:rPr lang="en-US" sz="2000" dirty="0" smtClean="0"/>
              <a:t> e </a:t>
            </a:r>
            <a:r>
              <a:rPr lang="en-US" sz="2000" dirty="0" err="1" smtClean="0"/>
              <a:t>Tropojës</a:t>
            </a:r>
            <a:r>
              <a:rPr lang="en-US" sz="2000" dirty="0" smtClean="0"/>
              <a:t> dhe </a:t>
            </a:r>
            <a:r>
              <a:rPr lang="en-US" sz="2000" dirty="0" err="1" smtClean="0"/>
              <a:t>zhvillimi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plani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menaxhimin</a:t>
            </a:r>
            <a:r>
              <a:rPr lang="en-US" sz="2000" dirty="0" smtClean="0"/>
              <a:t> e </a:t>
            </a:r>
            <a:r>
              <a:rPr lang="en-US" sz="2000" dirty="0" err="1" smtClean="0"/>
              <a:t>ujit</a:t>
            </a:r>
            <a:r>
              <a:rPr lang="en-US" sz="2000" dirty="0" smtClean="0"/>
              <a:t> dhe </a:t>
            </a:r>
            <a:r>
              <a:rPr lang="en-US" sz="2000" dirty="0" err="1" smtClean="0"/>
              <a:t>kanalizimeve</a:t>
            </a:r>
            <a:r>
              <a:rPr lang="en-US" sz="2000" dirty="0" smtClean="0"/>
              <a:t>. 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endParaRPr lang="en-US" sz="2000" dirty="0" smtClean="0"/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 dirty="0" err="1" smtClean="0"/>
              <a:t>Kanalizimet</a:t>
            </a:r>
            <a:r>
              <a:rPr sz="2000" dirty="0" smtClean="0"/>
              <a:t> </a:t>
            </a:r>
            <a:r>
              <a:rPr sz="2000" dirty="0" err="1"/>
              <a:t>duhet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vihen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qendër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vemendjes</a:t>
            </a:r>
            <a:r>
              <a:rPr sz="2000" dirty="0"/>
              <a:t> </a:t>
            </a:r>
            <a:r>
              <a:rPr sz="2000" dirty="0" err="1"/>
              <a:t>sepse</a:t>
            </a:r>
            <a:r>
              <a:rPr sz="2000" dirty="0"/>
              <a:t> </a:t>
            </a:r>
            <a:r>
              <a:rPr sz="2000" dirty="0" err="1"/>
              <a:t>kanë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bëjnë</a:t>
            </a:r>
            <a:r>
              <a:rPr sz="2000" dirty="0"/>
              <a:t> </a:t>
            </a:r>
            <a:r>
              <a:rPr sz="2000" dirty="0" err="1"/>
              <a:t>drejpërdrejt</a:t>
            </a:r>
            <a:r>
              <a:rPr sz="2000" dirty="0"/>
              <a:t> me </a:t>
            </a:r>
            <a:r>
              <a:rPr sz="2000" dirty="0" err="1"/>
              <a:t>cilësisë</a:t>
            </a:r>
            <a:r>
              <a:rPr sz="2000" dirty="0"/>
              <a:t> e </a:t>
            </a:r>
            <a:r>
              <a:rPr sz="2000" dirty="0" err="1" smtClean="0"/>
              <a:t>jetë</a:t>
            </a:r>
            <a:r>
              <a:rPr lang="en-US" sz="2000" dirty="0" err="1" smtClean="0"/>
              <a:t>s</a:t>
            </a:r>
            <a:r>
              <a:rPr sz="2000" dirty="0" err="1" smtClean="0"/>
              <a:t>es</a:t>
            </a:r>
            <a:r>
              <a:rPr sz="2000" dirty="0" smtClean="0"/>
              <a:t> </a:t>
            </a:r>
            <a:r>
              <a:rPr sz="2000" dirty="0" err="1"/>
              <a:t>së</a:t>
            </a:r>
            <a:r>
              <a:rPr sz="2000" dirty="0"/>
              <a:t> </a:t>
            </a:r>
            <a:r>
              <a:rPr sz="2000" dirty="0" err="1"/>
              <a:t>qytetarëve</a:t>
            </a:r>
            <a:r>
              <a:rPr sz="2000" dirty="0"/>
              <a:t> </a:t>
            </a:r>
            <a:r>
              <a:rPr sz="2000" dirty="0" err="1"/>
              <a:t>ashtu</a:t>
            </a:r>
            <a:r>
              <a:rPr sz="2000" dirty="0"/>
              <a:t> </a:t>
            </a:r>
            <a:r>
              <a:rPr sz="2000" dirty="0" err="1"/>
              <a:t>mbrojtjen</a:t>
            </a:r>
            <a:r>
              <a:rPr sz="2000" dirty="0"/>
              <a:t> e </a:t>
            </a:r>
            <a:r>
              <a:rPr sz="2000" dirty="0" err="1"/>
              <a:t>mjedisit</a:t>
            </a:r>
            <a:r>
              <a:rPr sz="2000" dirty="0"/>
              <a:t>. 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defRPr sz="1800"/>
            </a:pPr>
            <a:endParaRPr sz="2000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 i="0"/>
            </a:pPr>
            <a:r>
              <a:rPr sz="4400" dirty="0" err="1"/>
              <a:t>Analiza</a:t>
            </a:r>
            <a:r>
              <a:rPr sz="4400" dirty="0"/>
              <a:t> e </a:t>
            </a:r>
            <a:r>
              <a:rPr sz="4400" dirty="0" err="1"/>
              <a:t>sherbimeve</a:t>
            </a:r>
            <a:r>
              <a:rPr sz="4400" dirty="0"/>
              <a:t> </a:t>
            </a:r>
            <a:r>
              <a:rPr sz="4400" dirty="0" err="1" smtClean="0"/>
              <a:t>publike</a:t>
            </a:r>
            <a:r>
              <a:rPr lang="en-US" dirty="0" err="1" smtClean="0">
                <a:latin typeface="Trebuchet MS" pitchFamily="34" charset="0"/>
                <a:cs typeface="Calibri" pitchFamily="34" charset="0"/>
              </a:rPr>
              <a:t>MENAXHIMI</a:t>
            </a:r>
            <a:r>
              <a:rPr lang="en-US" dirty="0" smtClean="0">
                <a:latin typeface="Trebuchet MS" pitchFamily="34" charset="0"/>
                <a:cs typeface="Calibri" pitchFamily="34" charset="0"/>
              </a:rPr>
              <a:t> I MBETJEVE</a:t>
            </a:r>
            <a:r>
              <a:rPr lang="en-US" dirty="0" smtClean="0">
                <a:latin typeface="Trebuchet MS" pitchFamily="34" charset="0"/>
                <a:ea typeface="Times New Roman"/>
                <a:cs typeface="Calibri" pitchFamily="34" charset="0"/>
                <a:sym typeface="Times New Roman"/>
              </a:rPr>
              <a:t/>
            </a:r>
            <a:br>
              <a:rPr lang="en-US" dirty="0" smtClean="0">
                <a:latin typeface="Trebuchet MS" pitchFamily="34" charset="0"/>
                <a:ea typeface="Times New Roman"/>
                <a:cs typeface="Calibri" pitchFamily="34" charset="0"/>
                <a:sym typeface="Times New Roman"/>
              </a:rPr>
            </a:br>
            <a:r>
              <a:rPr lang="en-US" b="1" dirty="0" smtClean="0">
                <a:latin typeface="Trebuchet MS" pitchFamily="34" charset="0"/>
                <a:ea typeface="Times New Roman"/>
                <a:cs typeface="Calibri" pitchFamily="34" charset="0"/>
                <a:sym typeface="Times New Roman"/>
              </a:rPr>
              <a:t/>
            </a:r>
            <a:br>
              <a:rPr lang="en-US" b="1" dirty="0" smtClean="0">
                <a:latin typeface="Trebuchet MS" pitchFamily="34" charset="0"/>
                <a:ea typeface="Times New Roman"/>
                <a:cs typeface="Calibri" pitchFamily="34" charset="0"/>
                <a:sym typeface="Times New Roman"/>
              </a:rPr>
            </a:br>
            <a:endParaRPr sz="4400" dirty="0"/>
          </a:p>
        </p:txBody>
      </p:sp>
      <p:graphicFrame>
        <p:nvGraphicFramePr>
          <p:cNvPr id="151" name="Table 151"/>
          <p:cNvGraphicFramePr/>
          <p:nvPr/>
        </p:nvGraphicFramePr>
        <p:xfrm>
          <a:off x="457201" y="1447800"/>
          <a:ext cx="8229599" cy="399825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2998"/>
                <a:gridCol w="1143000"/>
                <a:gridCol w="1219200"/>
                <a:gridCol w="1143000"/>
                <a:gridCol w="1066800"/>
                <a:gridCol w="1295400"/>
                <a:gridCol w="1219201"/>
              </a:tblGrid>
              <a:tr h="609600">
                <a:tc row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  <a:p>
                      <a:pPr lvl="0" algn="ctr">
                        <a:defRPr sz="1800" b="0" i="0"/>
                      </a:pP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NJQV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  <a:p>
                      <a:pPr lvl="0" algn="ctr">
                        <a:defRPr sz="1800" b="0" i="0"/>
                      </a:pP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Mbulimi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i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territorit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të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NJQV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Frekuenca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e </a:t>
                      </a:r>
                      <a:r>
                        <a:rPr b="1"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shërbimit</a:t>
                      </a:r>
                      <a:r>
                        <a:rPr b="1"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në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lang="en-US" b="1"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2</a:t>
                      </a:r>
                      <a:r>
                        <a:rPr b="1"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javë</a:t>
                      </a:r>
                      <a:endParaRPr b="1"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1"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Frekuenca</a:t>
                      </a:r>
                      <a:r>
                        <a:rPr lang="en-US" b="1"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e </a:t>
                      </a:r>
                      <a:r>
                        <a:rPr lang="en-US" b="1"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shërbimit</a:t>
                      </a:r>
                      <a:r>
                        <a:rPr lang="en-US" b="1"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lang="en-US" b="1"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sipas</a:t>
                      </a:r>
                      <a:r>
                        <a:rPr lang="en-US" b="1"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lang="en-US" b="1"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llojit</a:t>
                      </a:r>
                      <a:r>
                        <a:rPr lang="en-US" b="1"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lang="en-US" b="1"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të</a:t>
                      </a:r>
                      <a:r>
                        <a:rPr lang="en-US" b="1"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lang="en-US" b="1"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mbetjeve</a:t>
                      </a:r>
                      <a:endParaRPr b="1"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Mbetje urbane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Mbetje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inerte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Mbetje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spitalore</a:t>
                      </a:r>
                      <a:endParaRPr b="1"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Mbetje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industriale</a:t>
                      </a:r>
                      <a:endParaRPr b="1"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0063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B. </a:t>
                      </a: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Curri</a:t>
                      </a:r>
                      <a:endParaRPr b="1"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70-90%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Çdo</a:t>
                      </a: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ditë</a:t>
                      </a:r>
                      <a:endParaRPr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3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herë</a:t>
                      </a:r>
                      <a:r>
                        <a:rPr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/</a:t>
                      </a:r>
                      <a:endParaRPr lang="en-US" dirty="0" smtClean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dy</a:t>
                      </a:r>
                      <a:r>
                        <a:rPr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javë</a:t>
                      </a:r>
                      <a:endParaRPr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3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herë</a:t>
                      </a:r>
                      <a:r>
                        <a:rPr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/</a:t>
                      </a:r>
                      <a:endParaRPr lang="en-US" dirty="0" smtClean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dy</a:t>
                      </a:r>
                      <a:r>
                        <a:rPr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javë</a:t>
                      </a:r>
                      <a:endParaRPr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3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herë</a:t>
                      </a:r>
                      <a:r>
                        <a:rPr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/</a:t>
                      </a:r>
                      <a:endParaRPr lang="en-US" dirty="0" smtClean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dy</a:t>
                      </a:r>
                      <a:r>
                        <a:rPr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javë</a:t>
                      </a:r>
                      <a:endParaRPr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063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Bujan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30-50%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Jo i rregullt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Jo i rregullt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Jo i rregullt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Jo i rregullt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300317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Fierzë</a:t>
                      </a:r>
                      <a:endParaRPr b="1"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0-30%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Çdo</a:t>
                      </a: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ditë</a:t>
                      </a:r>
                      <a:endParaRPr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063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Margegaj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70-90%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2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herë</a:t>
                      </a:r>
                      <a:r>
                        <a:rPr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/</a:t>
                      </a:r>
                      <a:endParaRPr lang="en-US" dirty="0" smtClean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dirty="0" err="1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javë</a:t>
                      </a:r>
                      <a:endParaRPr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60063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b="1"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Tropojë</a:t>
                      </a: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30-50%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b="1"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1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herë</a:t>
                      </a:r>
                      <a:r>
                        <a:rPr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/</a:t>
                      </a:r>
                      <a:endParaRPr lang="en-US" dirty="0" smtClean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  <a:p>
                      <a:pPr lvl="0" algn="l">
                        <a:defRPr sz="1800" b="0" i="0"/>
                      </a:pPr>
                      <a:r>
                        <a:rPr dirty="0" smtClean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2 </a:t>
                      </a:r>
                      <a:r>
                        <a:rPr dirty="0" err="1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javë</a:t>
                      </a:r>
                      <a:endParaRPr dirty="0">
                        <a:latin typeface="Trebuchet MS" pitchFamily="34" charset="0"/>
                        <a:ea typeface="Times New Roman"/>
                        <a:cs typeface="Calibri" pitchFamily="34" charset="0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rebuchet MS" pitchFamily="34" charset="0"/>
                          <a:ea typeface="Times New Roman"/>
                          <a:cs typeface="Calibri" pitchFamily="34" charset="0"/>
                          <a:sym typeface="Times New Roman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round/>
                    </a:lnL>
                    <a:lnR w="12700">
                      <a:solidFill>
                        <a:srgbClr val="000000"/>
                      </a:solidFill>
                      <a:round/>
                    </a:lnR>
                    <a:lnT w="12700">
                      <a:solidFill>
                        <a:srgbClr val="000000"/>
                      </a:solidFill>
                      <a:round/>
                    </a:lnT>
                    <a:lnB w="12700">
                      <a:solidFill>
                        <a:srgbClr val="000000"/>
                      </a:solidFill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Analiza e sherbimeve publike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/>
          <a:lstStyle/>
          <a:p>
            <a:pPr marL="339470" lvl="0" indent="-33947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1979" i="1" dirty="0" err="1"/>
              <a:t>Gjetjet</a:t>
            </a:r>
            <a:r>
              <a:rPr sz="1979" i="1" dirty="0"/>
              <a:t> </a:t>
            </a:r>
            <a:r>
              <a:rPr sz="1979" i="1" dirty="0" err="1"/>
              <a:t>kryesore</a:t>
            </a:r>
            <a:r>
              <a:rPr sz="1979" i="1" dirty="0"/>
              <a:t> </a:t>
            </a:r>
            <a:r>
              <a:rPr sz="1979" i="1" dirty="0" err="1"/>
              <a:t>lidhur</a:t>
            </a:r>
            <a:r>
              <a:rPr sz="1979" i="1" dirty="0"/>
              <a:t> me </a:t>
            </a:r>
            <a:r>
              <a:rPr sz="1979" i="1" dirty="0" err="1"/>
              <a:t>menaxhimin</a:t>
            </a:r>
            <a:r>
              <a:rPr sz="1979" i="1" dirty="0"/>
              <a:t> e </a:t>
            </a:r>
            <a:r>
              <a:rPr sz="1979" i="1" dirty="0" err="1"/>
              <a:t>mbetjeve</a:t>
            </a:r>
            <a:r>
              <a:rPr sz="1979" i="1" dirty="0"/>
              <a:t>:</a:t>
            </a:r>
          </a:p>
          <a:p>
            <a:pPr marL="339470" lvl="0" indent="-339470" defTabSz="905255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endParaRPr sz="1979" dirty="0"/>
          </a:p>
          <a:p>
            <a:pPr marL="339470" lvl="0" indent="-339470" defTabSz="905255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1979" dirty="0" err="1"/>
              <a:t>Shërbimi</a:t>
            </a:r>
            <a:r>
              <a:rPr sz="1979" dirty="0"/>
              <a:t> </a:t>
            </a:r>
            <a:r>
              <a:rPr sz="1979" dirty="0" err="1"/>
              <a:t>i</a:t>
            </a:r>
            <a:r>
              <a:rPr sz="1979" dirty="0"/>
              <a:t> </a:t>
            </a:r>
            <a:r>
              <a:rPr sz="1979" dirty="0" err="1"/>
              <a:t>menaxhimit</a:t>
            </a:r>
            <a:r>
              <a:rPr sz="1979" dirty="0"/>
              <a:t> </a:t>
            </a:r>
            <a:r>
              <a:rPr sz="1979" dirty="0" err="1"/>
              <a:t>të</a:t>
            </a:r>
            <a:r>
              <a:rPr sz="1979" dirty="0"/>
              <a:t> </a:t>
            </a:r>
            <a:r>
              <a:rPr sz="1979" dirty="0" err="1"/>
              <a:t>mbetjeve</a:t>
            </a:r>
            <a:r>
              <a:rPr sz="1979" dirty="0"/>
              <a:t> urbane </a:t>
            </a:r>
            <a:r>
              <a:rPr sz="1979" dirty="0" err="1"/>
              <a:t>realizohet</a:t>
            </a:r>
            <a:r>
              <a:rPr sz="1979" dirty="0"/>
              <a:t> </a:t>
            </a:r>
            <a:r>
              <a:rPr sz="1979" dirty="0" err="1"/>
              <a:t>në</a:t>
            </a:r>
            <a:r>
              <a:rPr sz="1979" dirty="0"/>
              <a:t> </a:t>
            </a:r>
            <a:r>
              <a:rPr sz="1979" dirty="0" err="1"/>
              <a:t>kuptimin</a:t>
            </a:r>
            <a:r>
              <a:rPr sz="1979" dirty="0"/>
              <a:t> e </a:t>
            </a:r>
            <a:r>
              <a:rPr sz="1979" dirty="0" err="1"/>
              <a:t>mirëfilltë</a:t>
            </a:r>
            <a:r>
              <a:rPr sz="1979" dirty="0"/>
              <a:t> </a:t>
            </a:r>
            <a:r>
              <a:rPr sz="1979" dirty="0" err="1"/>
              <a:t>vetëm</a:t>
            </a:r>
            <a:r>
              <a:rPr sz="1979" dirty="0"/>
              <a:t> </a:t>
            </a:r>
            <a:r>
              <a:rPr sz="1979" dirty="0" err="1"/>
              <a:t>në</a:t>
            </a:r>
            <a:r>
              <a:rPr sz="1979" dirty="0"/>
              <a:t> </a:t>
            </a:r>
            <a:r>
              <a:rPr sz="1979" dirty="0" err="1"/>
              <a:t>Bashkinë</a:t>
            </a:r>
            <a:r>
              <a:rPr sz="1979" dirty="0"/>
              <a:t> </a:t>
            </a:r>
            <a:r>
              <a:rPr sz="1979" dirty="0" err="1"/>
              <a:t>Bajram</a:t>
            </a:r>
            <a:r>
              <a:rPr sz="1979" dirty="0"/>
              <a:t> </a:t>
            </a:r>
            <a:r>
              <a:rPr sz="1979" dirty="0" err="1"/>
              <a:t>Curri</a:t>
            </a:r>
            <a:r>
              <a:rPr sz="1979" dirty="0"/>
              <a:t>. </a:t>
            </a:r>
            <a:r>
              <a:rPr sz="1979" dirty="0" err="1"/>
              <a:t>Komunat</a:t>
            </a:r>
            <a:r>
              <a:rPr sz="1979" dirty="0"/>
              <a:t> </a:t>
            </a:r>
            <a:r>
              <a:rPr sz="1979" dirty="0" err="1"/>
              <a:t>Bujan</a:t>
            </a:r>
            <a:r>
              <a:rPr sz="1979" dirty="0"/>
              <a:t>, </a:t>
            </a:r>
            <a:r>
              <a:rPr sz="1979" dirty="0" err="1"/>
              <a:t>Margegaj</a:t>
            </a:r>
            <a:r>
              <a:rPr sz="1979" dirty="0"/>
              <a:t>, </a:t>
            </a:r>
            <a:r>
              <a:rPr sz="1979" dirty="0" err="1"/>
              <a:t>Tropojë</a:t>
            </a:r>
            <a:r>
              <a:rPr sz="1979" dirty="0"/>
              <a:t>, </a:t>
            </a:r>
            <a:r>
              <a:rPr sz="1979" dirty="0" err="1"/>
              <a:t>Llugaj</a:t>
            </a:r>
            <a:r>
              <a:rPr sz="1979" dirty="0"/>
              <a:t> dhe </a:t>
            </a:r>
            <a:r>
              <a:rPr sz="1979" dirty="0" err="1"/>
              <a:t>Fierzë</a:t>
            </a:r>
            <a:r>
              <a:rPr sz="1979" dirty="0"/>
              <a:t> e </a:t>
            </a:r>
            <a:r>
              <a:rPr sz="1979" dirty="0" err="1"/>
              <a:t>ofrojnë</a:t>
            </a:r>
            <a:r>
              <a:rPr sz="1979" dirty="0"/>
              <a:t> </a:t>
            </a:r>
            <a:r>
              <a:rPr sz="1979" dirty="0" err="1"/>
              <a:t>atë</a:t>
            </a:r>
            <a:r>
              <a:rPr sz="1979" dirty="0"/>
              <a:t> </a:t>
            </a:r>
            <a:r>
              <a:rPr sz="1979" dirty="0" err="1"/>
              <a:t>ose</a:t>
            </a:r>
            <a:r>
              <a:rPr sz="1979" dirty="0"/>
              <a:t> </a:t>
            </a:r>
            <a:r>
              <a:rPr sz="1979" dirty="0" err="1"/>
              <a:t>në</a:t>
            </a:r>
            <a:r>
              <a:rPr sz="1979" dirty="0"/>
              <a:t> </a:t>
            </a:r>
            <a:r>
              <a:rPr sz="1979" dirty="0" err="1"/>
              <a:t>mënyrë</a:t>
            </a:r>
            <a:r>
              <a:rPr sz="1979" dirty="0"/>
              <a:t> </a:t>
            </a:r>
            <a:r>
              <a:rPr sz="1979" dirty="0" err="1"/>
              <a:t>sporadike</a:t>
            </a:r>
            <a:r>
              <a:rPr sz="1979" dirty="0"/>
              <a:t> </a:t>
            </a:r>
            <a:r>
              <a:rPr sz="1979" dirty="0" err="1"/>
              <a:t>ose</a:t>
            </a:r>
            <a:r>
              <a:rPr sz="1979" dirty="0"/>
              <a:t> </a:t>
            </a:r>
            <a:r>
              <a:rPr sz="1979" dirty="0" err="1"/>
              <a:t>në</a:t>
            </a:r>
            <a:r>
              <a:rPr sz="1979" dirty="0"/>
              <a:t> </a:t>
            </a:r>
            <a:r>
              <a:rPr sz="1979" dirty="0" err="1"/>
              <a:t>mënyrë</a:t>
            </a:r>
            <a:r>
              <a:rPr sz="1979" dirty="0"/>
              <a:t> </a:t>
            </a:r>
            <a:r>
              <a:rPr sz="1979" dirty="0" err="1"/>
              <a:t>shumë</a:t>
            </a:r>
            <a:r>
              <a:rPr sz="1979" dirty="0"/>
              <a:t> </a:t>
            </a:r>
            <a:r>
              <a:rPr sz="1979" dirty="0" err="1"/>
              <a:t>të</a:t>
            </a:r>
            <a:r>
              <a:rPr sz="1979" dirty="0"/>
              <a:t> </a:t>
            </a:r>
            <a:r>
              <a:rPr sz="1979" dirty="0" err="1"/>
              <a:t>kufizuar</a:t>
            </a:r>
            <a:r>
              <a:rPr sz="1979" dirty="0"/>
              <a:t>. </a:t>
            </a:r>
            <a:r>
              <a:rPr sz="1979" dirty="0" err="1"/>
              <a:t>Në</a:t>
            </a:r>
            <a:r>
              <a:rPr sz="1979" dirty="0"/>
              <a:t> </a:t>
            </a:r>
            <a:r>
              <a:rPr sz="1979" dirty="0" err="1"/>
              <a:t>komunën</a:t>
            </a:r>
            <a:r>
              <a:rPr sz="1979" dirty="0"/>
              <a:t> </a:t>
            </a:r>
            <a:r>
              <a:rPr sz="1979" dirty="0" err="1"/>
              <a:t>Margegaj</a:t>
            </a:r>
            <a:r>
              <a:rPr sz="1979" dirty="0"/>
              <a:t> </a:t>
            </a:r>
            <a:r>
              <a:rPr sz="1979" dirty="0" err="1"/>
              <a:t>ky</a:t>
            </a:r>
            <a:r>
              <a:rPr sz="1979" dirty="0"/>
              <a:t> </a:t>
            </a:r>
            <a:r>
              <a:rPr sz="1979" dirty="0" err="1"/>
              <a:t>mbulim</a:t>
            </a:r>
            <a:r>
              <a:rPr sz="1979" dirty="0"/>
              <a:t> </a:t>
            </a:r>
            <a:r>
              <a:rPr sz="1979" dirty="0" err="1"/>
              <a:t>është</a:t>
            </a:r>
            <a:r>
              <a:rPr sz="1979" dirty="0"/>
              <a:t> </a:t>
            </a:r>
            <a:r>
              <a:rPr sz="1979" dirty="0" err="1"/>
              <a:t>rritur</a:t>
            </a:r>
            <a:r>
              <a:rPr sz="1979" dirty="0"/>
              <a:t> </a:t>
            </a:r>
            <a:r>
              <a:rPr sz="1979" dirty="0" err="1"/>
              <a:t>nga</a:t>
            </a:r>
            <a:r>
              <a:rPr sz="1979" dirty="0"/>
              <a:t> </a:t>
            </a:r>
            <a:r>
              <a:rPr sz="1979" dirty="0" err="1"/>
              <a:t>viti</a:t>
            </a:r>
            <a:r>
              <a:rPr sz="1979" dirty="0"/>
              <a:t> </a:t>
            </a:r>
            <a:r>
              <a:rPr sz="1979" dirty="0" err="1"/>
              <a:t>në</a:t>
            </a:r>
            <a:r>
              <a:rPr sz="1979" dirty="0"/>
              <a:t> </a:t>
            </a:r>
            <a:r>
              <a:rPr sz="1979" dirty="0" err="1"/>
              <a:t>vit</a:t>
            </a:r>
            <a:r>
              <a:rPr sz="1979" dirty="0"/>
              <a:t> </a:t>
            </a:r>
            <a:r>
              <a:rPr sz="1979" dirty="0" err="1"/>
              <a:t>për</a:t>
            </a:r>
            <a:r>
              <a:rPr sz="1979" dirty="0"/>
              <a:t> </a:t>
            </a:r>
            <a:r>
              <a:rPr sz="1979" dirty="0" err="1"/>
              <a:t>gjatë</a:t>
            </a:r>
            <a:r>
              <a:rPr sz="1979" dirty="0"/>
              <a:t> </a:t>
            </a:r>
            <a:r>
              <a:rPr sz="1979" dirty="0" err="1"/>
              <a:t>periudhës</a:t>
            </a:r>
            <a:r>
              <a:rPr sz="1979" dirty="0"/>
              <a:t> </a:t>
            </a:r>
            <a:r>
              <a:rPr sz="1979" dirty="0" smtClean="0"/>
              <a:t>2011-2013</a:t>
            </a:r>
            <a:r>
              <a:rPr lang="en-US" sz="1979" dirty="0" smtClean="0"/>
              <a:t> (</a:t>
            </a:r>
            <a:r>
              <a:rPr lang="en-US" sz="1979" dirty="0" err="1" smtClean="0"/>
              <a:t>turizmi</a:t>
            </a:r>
            <a:r>
              <a:rPr lang="en-US" sz="1979" dirty="0" smtClean="0"/>
              <a:t> </a:t>
            </a:r>
            <a:r>
              <a:rPr lang="en-US" sz="1979" dirty="0" err="1" smtClean="0"/>
              <a:t>malor</a:t>
            </a:r>
            <a:r>
              <a:rPr sz="1979" dirty="0" smtClean="0"/>
              <a:t> </a:t>
            </a:r>
            <a:r>
              <a:rPr sz="1979" dirty="0" err="1" smtClean="0"/>
              <a:t>në</a:t>
            </a:r>
            <a:r>
              <a:rPr sz="1979" dirty="0" smtClean="0"/>
              <a:t> </a:t>
            </a:r>
            <a:r>
              <a:rPr sz="1979" dirty="0" err="1"/>
              <a:t>Luginën</a:t>
            </a:r>
            <a:r>
              <a:rPr sz="1979" dirty="0"/>
              <a:t> e </a:t>
            </a:r>
            <a:r>
              <a:rPr sz="1979" dirty="0" err="1" smtClean="0"/>
              <a:t>Valbonës</a:t>
            </a:r>
            <a:r>
              <a:rPr lang="en-US" sz="1979" dirty="0" smtClean="0"/>
              <a:t>)</a:t>
            </a:r>
            <a:r>
              <a:rPr sz="1979" dirty="0" smtClean="0"/>
              <a:t>. </a:t>
            </a:r>
            <a:endParaRPr sz="1979" dirty="0"/>
          </a:p>
          <a:p>
            <a:pPr marL="339470" lvl="0" indent="-339470" defTabSz="905255">
              <a:lnSpc>
                <a:spcPct val="80000"/>
              </a:lnSpc>
              <a:spcBef>
                <a:spcPts val="500"/>
              </a:spcBef>
              <a:defRPr sz="1800"/>
            </a:pPr>
            <a:endParaRPr sz="1979" dirty="0"/>
          </a:p>
          <a:p>
            <a:pPr marL="339470" lvl="0" indent="-339470" defTabSz="905255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1979" dirty="0" err="1" smtClean="0"/>
              <a:t>Megjithë</a:t>
            </a:r>
            <a:r>
              <a:rPr sz="1979" dirty="0" smtClean="0"/>
              <a:t> </a:t>
            </a:r>
            <a:r>
              <a:rPr sz="1979" dirty="0" err="1"/>
              <a:t>investimet</a:t>
            </a:r>
            <a:r>
              <a:rPr sz="1979" dirty="0"/>
              <a:t> </a:t>
            </a:r>
            <a:r>
              <a:rPr sz="1979" dirty="0" err="1"/>
              <a:t>në</a:t>
            </a:r>
            <a:r>
              <a:rPr sz="1979" dirty="0"/>
              <a:t> </a:t>
            </a:r>
            <a:r>
              <a:rPr sz="1979" dirty="0" err="1"/>
              <a:t>infrastrukturën</a:t>
            </a:r>
            <a:r>
              <a:rPr sz="1979" dirty="0"/>
              <a:t> e </a:t>
            </a:r>
            <a:r>
              <a:rPr sz="1979" dirty="0" err="1"/>
              <a:t>menaxhimit</a:t>
            </a:r>
            <a:r>
              <a:rPr sz="1979" dirty="0"/>
              <a:t> </a:t>
            </a:r>
            <a:r>
              <a:rPr sz="1979" dirty="0" err="1"/>
              <a:t>të</a:t>
            </a:r>
            <a:r>
              <a:rPr sz="1979" dirty="0"/>
              <a:t> </a:t>
            </a:r>
            <a:r>
              <a:rPr sz="1979" dirty="0" err="1"/>
              <a:t>mbetjeve</a:t>
            </a:r>
            <a:r>
              <a:rPr sz="1979" dirty="0"/>
              <a:t>, </a:t>
            </a:r>
            <a:r>
              <a:rPr sz="1979" dirty="0" err="1"/>
              <a:t>ajo</a:t>
            </a:r>
            <a:r>
              <a:rPr sz="1979" dirty="0"/>
              <a:t> </a:t>
            </a:r>
            <a:r>
              <a:rPr sz="1979" dirty="0" err="1"/>
              <a:t>ngelet</a:t>
            </a:r>
            <a:r>
              <a:rPr sz="1979" dirty="0"/>
              <a:t> </a:t>
            </a:r>
            <a:r>
              <a:rPr sz="1979" dirty="0" err="1"/>
              <a:t>problematike</a:t>
            </a:r>
            <a:r>
              <a:rPr sz="1979" dirty="0"/>
              <a:t>. </a:t>
            </a:r>
            <a:r>
              <a:rPr sz="1979" dirty="0" err="1"/>
              <a:t>Grumbullimi</a:t>
            </a:r>
            <a:r>
              <a:rPr sz="1979" dirty="0"/>
              <a:t> </a:t>
            </a:r>
            <a:r>
              <a:rPr sz="1979" dirty="0" err="1"/>
              <a:t>i</a:t>
            </a:r>
            <a:r>
              <a:rPr sz="1979" dirty="0"/>
              <a:t> </a:t>
            </a:r>
            <a:r>
              <a:rPr sz="1979" dirty="0" err="1"/>
              <a:t>mbetjeve</a:t>
            </a:r>
            <a:r>
              <a:rPr sz="1979" dirty="0"/>
              <a:t> </a:t>
            </a:r>
            <a:r>
              <a:rPr sz="1979" dirty="0" err="1"/>
              <a:t>bëhet</a:t>
            </a:r>
            <a:r>
              <a:rPr sz="1979" dirty="0"/>
              <a:t> me </a:t>
            </a:r>
            <a:r>
              <a:rPr sz="1979" dirty="0" err="1"/>
              <a:t>krahë</a:t>
            </a:r>
            <a:r>
              <a:rPr sz="1979" dirty="0"/>
              <a:t> dhe </a:t>
            </a:r>
            <a:r>
              <a:rPr sz="1979" dirty="0" err="1"/>
              <a:t>transporti</a:t>
            </a:r>
            <a:r>
              <a:rPr sz="1979" dirty="0"/>
              <a:t> </a:t>
            </a:r>
            <a:r>
              <a:rPr sz="1979" dirty="0" err="1"/>
              <a:t>i</a:t>
            </a:r>
            <a:r>
              <a:rPr sz="1979" dirty="0"/>
              <a:t> </a:t>
            </a:r>
            <a:r>
              <a:rPr sz="1979" dirty="0" err="1"/>
              <a:t>tyre</a:t>
            </a:r>
            <a:r>
              <a:rPr sz="1979" dirty="0"/>
              <a:t> me </a:t>
            </a:r>
            <a:r>
              <a:rPr sz="1979" dirty="0" err="1"/>
              <a:t>makina</a:t>
            </a:r>
            <a:r>
              <a:rPr sz="1979" dirty="0"/>
              <a:t> </a:t>
            </a:r>
            <a:r>
              <a:rPr sz="1979" dirty="0" err="1"/>
              <a:t>të</a:t>
            </a:r>
            <a:r>
              <a:rPr sz="1979" dirty="0"/>
              <a:t> </a:t>
            </a:r>
            <a:r>
              <a:rPr sz="1979" dirty="0" err="1"/>
              <a:t>thjeshta</a:t>
            </a:r>
            <a:r>
              <a:rPr sz="1979" dirty="0"/>
              <a:t>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Analiza e sherbimeve publike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32613" lvl="0" indent="-332613" defTabSz="886968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000" i="1" dirty="0" err="1"/>
              <a:t>Gjetjet</a:t>
            </a:r>
            <a:r>
              <a:rPr sz="2000" i="1" dirty="0"/>
              <a:t> </a:t>
            </a:r>
            <a:r>
              <a:rPr sz="2000" i="1" dirty="0" err="1"/>
              <a:t>kryesore</a:t>
            </a:r>
            <a:r>
              <a:rPr sz="2000" i="1" dirty="0"/>
              <a:t> </a:t>
            </a:r>
            <a:r>
              <a:rPr sz="2000" i="1" dirty="0" err="1"/>
              <a:t>lidhur</a:t>
            </a:r>
            <a:r>
              <a:rPr sz="2000" i="1" dirty="0"/>
              <a:t> me </a:t>
            </a:r>
            <a:r>
              <a:rPr sz="2000" i="1" dirty="0" err="1"/>
              <a:t>menaxhimin</a:t>
            </a:r>
            <a:r>
              <a:rPr sz="2000" i="1" dirty="0"/>
              <a:t> e </a:t>
            </a:r>
            <a:r>
              <a:rPr sz="2000" i="1" dirty="0" err="1"/>
              <a:t>mbetjeve</a:t>
            </a:r>
            <a:endParaRPr sz="2000" i="1" dirty="0"/>
          </a:p>
          <a:p>
            <a:pPr marL="332613" lvl="0" indent="-332613" defTabSz="886968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 sz="2000" dirty="0"/>
          </a:p>
          <a:p>
            <a:pPr marL="332613" lvl="0" indent="-332613" defTabSz="886968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 dirty="0" err="1"/>
              <a:t>Nuk</a:t>
            </a:r>
            <a:r>
              <a:rPr sz="2000" dirty="0"/>
              <a:t> ka </a:t>
            </a:r>
            <a:r>
              <a:rPr sz="2000" dirty="0" err="1"/>
              <a:t>riciklim</a:t>
            </a:r>
            <a:r>
              <a:rPr sz="2000" dirty="0"/>
              <a:t> </a:t>
            </a:r>
            <a:r>
              <a:rPr sz="2000" dirty="0" err="1"/>
              <a:t>te</a:t>
            </a:r>
            <a:r>
              <a:rPr sz="2000" dirty="0"/>
              <a:t> </a:t>
            </a:r>
            <a:r>
              <a:rPr sz="2000" dirty="0" err="1"/>
              <a:t>mbetjeve</a:t>
            </a:r>
            <a:r>
              <a:rPr sz="2000" dirty="0"/>
              <a:t> </a:t>
            </a:r>
            <a:r>
              <a:rPr sz="2000" dirty="0" err="1"/>
              <a:t>apo</a:t>
            </a:r>
            <a:r>
              <a:rPr sz="2000" dirty="0"/>
              <a:t> </a:t>
            </a:r>
            <a:r>
              <a:rPr sz="2000" dirty="0" err="1"/>
              <a:t>grumbullim</a:t>
            </a:r>
            <a:r>
              <a:rPr sz="2000" dirty="0"/>
              <a:t> </a:t>
            </a:r>
            <a:r>
              <a:rPr sz="2000" dirty="0" err="1"/>
              <a:t>te</a:t>
            </a:r>
            <a:r>
              <a:rPr sz="2000" dirty="0"/>
              <a:t> </a:t>
            </a:r>
            <a:r>
              <a:rPr sz="2000" dirty="0" err="1"/>
              <a:t>diferencuar</a:t>
            </a:r>
            <a:r>
              <a:rPr sz="2000" dirty="0"/>
              <a:t> </a:t>
            </a:r>
            <a:r>
              <a:rPr sz="2000" dirty="0" err="1"/>
              <a:t>te</a:t>
            </a:r>
            <a:r>
              <a:rPr sz="2000" dirty="0"/>
              <a:t> </a:t>
            </a:r>
            <a:r>
              <a:rPr sz="2000" dirty="0" err="1"/>
              <a:t>mbeturinave</a:t>
            </a:r>
            <a:r>
              <a:rPr sz="2000" dirty="0"/>
              <a:t>. </a:t>
            </a:r>
            <a:r>
              <a:rPr sz="2000" dirty="0" err="1"/>
              <a:t>Mbetjet</a:t>
            </a:r>
            <a:r>
              <a:rPr sz="2000" dirty="0"/>
              <a:t> e </a:t>
            </a:r>
            <a:r>
              <a:rPr sz="2000" dirty="0" err="1"/>
              <a:t>rrezikshme</a:t>
            </a:r>
            <a:r>
              <a:rPr sz="2000" dirty="0"/>
              <a:t> </a:t>
            </a:r>
            <a:r>
              <a:rPr sz="2000" dirty="0" err="1"/>
              <a:t>spitalore</a:t>
            </a:r>
            <a:r>
              <a:rPr sz="2000" dirty="0"/>
              <a:t> </a:t>
            </a:r>
            <a:r>
              <a:rPr sz="2000" dirty="0" err="1"/>
              <a:t>nuk</a:t>
            </a:r>
            <a:r>
              <a:rPr sz="2000" dirty="0"/>
              <a:t> </a:t>
            </a:r>
            <a:r>
              <a:rPr sz="2000" dirty="0" err="1"/>
              <a:t>trajtohen</a:t>
            </a:r>
            <a:r>
              <a:rPr sz="2000" dirty="0"/>
              <a:t>. </a:t>
            </a:r>
            <a:r>
              <a:rPr sz="2000" dirty="0" err="1"/>
              <a:t>Vetem</a:t>
            </a:r>
            <a:r>
              <a:rPr sz="2000" dirty="0"/>
              <a:t> </a:t>
            </a:r>
            <a:r>
              <a:rPr sz="2000" dirty="0" err="1"/>
              <a:t>nje</a:t>
            </a:r>
            <a:r>
              <a:rPr sz="2000" dirty="0"/>
              <a:t> % e </a:t>
            </a:r>
            <a:r>
              <a:rPr sz="2000" dirty="0" err="1"/>
              <a:t>vogel</a:t>
            </a:r>
            <a:r>
              <a:rPr sz="2000" dirty="0"/>
              <a:t> e </a:t>
            </a:r>
            <a:r>
              <a:rPr sz="2000" dirty="0" err="1"/>
              <a:t>mbetjeve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ngurta</a:t>
            </a:r>
            <a:r>
              <a:rPr sz="2000" dirty="0"/>
              <a:t> </a:t>
            </a:r>
            <a:r>
              <a:rPr sz="2000" dirty="0" err="1"/>
              <a:t>shtëpiake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prodhuara</a:t>
            </a:r>
            <a:r>
              <a:rPr sz="2000" dirty="0"/>
              <a:t> </a:t>
            </a:r>
            <a:r>
              <a:rPr sz="2000" dirty="0" err="1"/>
              <a:t>kompostohen</a:t>
            </a:r>
            <a:r>
              <a:rPr sz="2000" dirty="0"/>
              <a:t>. </a:t>
            </a:r>
          </a:p>
          <a:p>
            <a:pPr marL="332613" lvl="0" indent="-332613" defTabSz="886968">
              <a:lnSpc>
                <a:spcPct val="80000"/>
              </a:lnSpc>
              <a:spcBef>
                <a:spcPts val="400"/>
              </a:spcBef>
              <a:defRPr sz="1800"/>
            </a:pPr>
            <a:endParaRPr sz="2000" dirty="0"/>
          </a:p>
          <a:p>
            <a:pPr marL="332613" lvl="0" indent="-332613" defTabSz="886968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ardhurat</a:t>
            </a:r>
            <a:r>
              <a:rPr sz="2000" dirty="0"/>
              <a:t> e </a:t>
            </a:r>
            <a:r>
              <a:rPr sz="2000" dirty="0" err="1"/>
              <a:t>gjeneruara</a:t>
            </a:r>
            <a:r>
              <a:rPr sz="2000" dirty="0"/>
              <a:t> </a:t>
            </a:r>
            <a:r>
              <a:rPr sz="2000" dirty="0" err="1"/>
              <a:t>nga</a:t>
            </a:r>
            <a:r>
              <a:rPr sz="2000" dirty="0"/>
              <a:t> </a:t>
            </a:r>
            <a:r>
              <a:rPr sz="2000" dirty="0" err="1"/>
              <a:t>mbledhja</a:t>
            </a:r>
            <a:r>
              <a:rPr sz="2000" dirty="0"/>
              <a:t> e </a:t>
            </a:r>
            <a:r>
              <a:rPr sz="2000" dirty="0" err="1"/>
              <a:t>tarifës</a:t>
            </a:r>
            <a:r>
              <a:rPr sz="2000" dirty="0"/>
              <a:t> </a:t>
            </a:r>
            <a:r>
              <a:rPr sz="2000" dirty="0" err="1"/>
              <a:t>së</a:t>
            </a:r>
            <a:r>
              <a:rPr sz="2000" dirty="0"/>
              <a:t> </a:t>
            </a:r>
            <a:r>
              <a:rPr sz="2000" dirty="0" err="1"/>
              <a:t>pastrimit</a:t>
            </a:r>
            <a:r>
              <a:rPr sz="2000" dirty="0"/>
              <a:t> </a:t>
            </a:r>
            <a:r>
              <a:rPr sz="2000" dirty="0" err="1"/>
              <a:t>janë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ulëta</a:t>
            </a:r>
            <a:r>
              <a:rPr sz="2000" dirty="0"/>
              <a:t>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mbuluar</a:t>
            </a:r>
            <a:r>
              <a:rPr sz="2000" dirty="0"/>
              <a:t> </a:t>
            </a:r>
            <a:r>
              <a:rPr sz="2000" dirty="0" err="1"/>
              <a:t>koston</a:t>
            </a:r>
            <a:r>
              <a:rPr sz="2000" dirty="0"/>
              <a:t> e </a:t>
            </a:r>
            <a:r>
              <a:rPr sz="2000" dirty="0" err="1" smtClean="0"/>
              <a:t>shërbimit</a:t>
            </a:r>
            <a:r>
              <a:rPr lang="en-US" sz="2000" dirty="0" smtClean="0"/>
              <a:t> (38% </a:t>
            </a:r>
            <a:r>
              <a:rPr lang="en-US" sz="2000" dirty="0" err="1" smtClean="0"/>
              <a:t>n</a:t>
            </a:r>
            <a:r>
              <a:rPr sz="2000" dirty="0" err="1" smtClean="0"/>
              <a:t>ë</a:t>
            </a:r>
            <a:r>
              <a:rPr sz="2000" dirty="0" smtClean="0"/>
              <a:t> </a:t>
            </a:r>
            <a:r>
              <a:rPr sz="2000" dirty="0" err="1"/>
              <a:t>Bashkinë</a:t>
            </a:r>
            <a:r>
              <a:rPr sz="2000" dirty="0"/>
              <a:t> </a:t>
            </a:r>
            <a:r>
              <a:rPr sz="2000" dirty="0" err="1"/>
              <a:t>Bajram</a:t>
            </a:r>
            <a:r>
              <a:rPr sz="2000" dirty="0"/>
              <a:t> </a:t>
            </a:r>
            <a:r>
              <a:rPr sz="2000" dirty="0" err="1" smtClean="0"/>
              <a:t>Curri</a:t>
            </a:r>
            <a:r>
              <a:rPr lang="en-US" sz="2000" dirty="0" smtClean="0"/>
              <a:t>)</a:t>
            </a:r>
            <a:r>
              <a:rPr sz="2000" dirty="0" smtClean="0"/>
              <a:t>. </a:t>
            </a:r>
            <a:r>
              <a:rPr sz="2000" dirty="0" err="1"/>
              <a:t>Komunat</a:t>
            </a:r>
            <a:r>
              <a:rPr sz="2000" dirty="0"/>
              <a:t> </a:t>
            </a:r>
            <a:r>
              <a:rPr sz="2000" dirty="0" err="1"/>
              <a:t>pothuaj</a:t>
            </a:r>
            <a:r>
              <a:rPr sz="2000" dirty="0"/>
              <a:t> </a:t>
            </a:r>
            <a:r>
              <a:rPr sz="2000" dirty="0" err="1"/>
              <a:t>nuk</a:t>
            </a:r>
            <a:r>
              <a:rPr sz="2000" dirty="0"/>
              <a:t> </a:t>
            </a:r>
            <a:r>
              <a:rPr sz="2000" dirty="0" err="1"/>
              <a:t>kanë</a:t>
            </a:r>
            <a:r>
              <a:rPr sz="2000" dirty="0"/>
              <a:t> </a:t>
            </a:r>
            <a:r>
              <a:rPr sz="2000" dirty="0" err="1"/>
              <a:t>asnjë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 smtClean="0"/>
              <a:t>ardhur</a:t>
            </a:r>
            <a:r>
              <a:rPr sz="2000" dirty="0" smtClean="0"/>
              <a:t>. </a:t>
            </a:r>
            <a:r>
              <a:rPr lang="en-US" sz="2000" dirty="0" err="1" smtClean="0"/>
              <a:t>T</a:t>
            </a:r>
            <a:r>
              <a:rPr sz="2000" dirty="0" err="1" smtClean="0"/>
              <a:t>ar</a:t>
            </a:r>
            <a:r>
              <a:rPr lang="en-US" sz="2000" dirty="0" err="1" smtClean="0"/>
              <a:t>i</a:t>
            </a:r>
            <a:r>
              <a:rPr sz="2000" dirty="0" err="1" smtClean="0"/>
              <a:t>fa</a:t>
            </a:r>
            <a:r>
              <a:rPr sz="2000" dirty="0" smtClean="0"/>
              <a:t> </a:t>
            </a:r>
            <a:r>
              <a:rPr sz="2000" dirty="0" err="1"/>
              <a:t>është</a:t>
            </a:r>
            <a:r>
              <a:rPr sz="2000" dirty="0"/>
              <a:t> e </a:t>
            </a:r>
            <a:r>
              <a:rPr sz="2000" dirty="0" err="1" smtClean="0"/>
              <a:t>ulët</a:t>
            </a:r>
            <a:r>
              <a:rPr lang="en-US" sz="2000" dirty="0" smtClean="0"/>
              <a:t> dhe </a:t>
            </a:r>
            <a:r>
              <a:rPr sz="2000" dirty="0" err="1" smtClean="0"/>
              <a:t>baza</a:t>
            </a:r>
            <a:r>
              <a:rPr sz="2000" dirty="0" smtClean="0"/>
              <a:t> </a:t>
            </a:r>
            <a:r>
              <a:rPr sz="2000" dirty="0"/>
              <a:t>e </a:t>
            </a:r>
            <a:r>
              <a:rPr lang="en-US" sz="2000" dirty="0" err="1" smtClean="0"/>
              <a:t>saj</a:t>
            </a:r>
            <a:r>
              <a:rPr lang="en-US" sz="2000" dirty="0" smtClean="0"/>
              <a:t> e </a:t>
            </a:r>
            <a:r>
              <a:rPr lang="en-US" sz="2000" dirty="0" err="1" smtClean="0"/>
              <a:t>vogel</a:t>
            </a:r>
            <a:r>
              <a:rPr sz="2000" dirty="0" smtClean="0"/>
              <a:t>. </a:t>
            </a:r>
            <a:endParaRPr sz="2000" dirty="0"/>
          </a:p>
          <a:p>
            <a:pPr marL="332613" lvl="0" indent="-332613" defTabSz="886968">
              <a:lnSpc>
                <a:spcPct val="80000"/>
              </a:lnSpc>
              <a:spcBef>
                <a:spcPts val="400"/>
              </a:spcBef>
              <a:defRPr sz="1800"/>
            </a:pPr>
            <a:endParaRPr sz="2000" dirty="0"/>
          </a:p>
          <a:p>
            <a:pPr marL="332613" lvl="0" indent="-332613" defTabSz="886968">
              <a:lnSpc>
                <a:spcPct val="80000"/>
              </a:lnSpc>
              <a:spcBef>
                <a:spcPts val="400"/>
              </a:spcBef>
              <a:defRPr sz="1800"/>
            </a:pPr>
            <a:r>
              <a:rPr sz="2000" dirty="0" err="1"/>
              <a:t>Nuk</a:t>
            </a:r>
            <a:r>
              <a:rPr sz="2000" dirty="0"/>
              <a:t> ka </a:t>
            </a:r>
            <a:r>
              <a:rPr sz="2000" dirty="0" err="1"/>
              <a:t>një</a:t>
            </a:r>
            <a:r>
              <a:rPr sz="2000" dirty="0"/>
              <a:t> plan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menaxhimit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mbetjeve</a:t>
            </a:r>
            <a:r>
              <a:rPr sz="2000" dirty="0"/>
              <a:t> </a:t>
            </a:r>
            <a:r>
              <a:rPr lang="en-US" sz="2000" dirty="0" err="1" smtClean="0"/>
              <a:t>n</a:t>
            </a:r>
            <a:r>
              <a:rPr sz="2000" dirty="0" err="1" smtClean="0"/>
              <a:t>ë</a:t>
            </a:r>
            <a:r>
              <a:rPr sz="2000" dirty="0" smtClean="0"/>
              <a:t> N</a:t>
            </a:r>
            <a:r>
              <a:rPr lang="en-US" sz="2000" dirty="0" smtClean="0"/>
              <a:t>JQV dhe ZFT</a:t>
            </a:r>
            <a:r>
              <a:rPr sz="2000" dirty="0" smtClean="0"/>
              <a:t>. </a:t>
            </a:r>
            <a:r>
              <a:rPr sz="2000" dirty="0" err="1"/>
              <a:t>Nuk</a:t>
            </a:r>
            <a:r>
              <a:rPr sz="2000" dirty="0"/>
              <a:t> ka </a:t>
            </a:r>
            <a:r>
              <a:rPr sz="2000" dirty="0" err="1"/>
              <a:t>politika</a:t>
            </a:r>
            <a:r>
              <a:rPr sz="2000" dirty="0"/>
              <a:t> dhe </a:t>
            </a:r>
            <a:r>
              <a:rPr sz="2000" dirty="0" err="1"/>
              <a:t>rregullore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brendshme</a:t>
            </a:r>
            <a:r>
              <a:rPr sz="2000" dirty="0"/>
              <a:t>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menaxhimin</a:t>
            </a:r>
            <a:r>
              <a:rPr sz="2000" dirty="0"/>
              <a:t> e </a:t>
            </a:r>
            <a:r>
              <a:rPr sz="2000" dirty="0" err="1"/>
              <a:t>mbetjeve</a:t>
            </a:r>
            <a:r>
              <a:rPr sz="2000" dirty="0"/>
              <a:t>. </a:t>
            </a:r>
          </a:p>
          <a:p>
            <a:pPr marL="332613" lvl="0" indent="-332613" defTabSz="886968">
              <a:lnSpc>
                <a:spcPct val="80000"/>
              </a:lnSpc>
              <a:spcBef>
                <a:spcPts val="400"/>
              </a:spcBef>
              <a:buNone/>
              <a:defRPr sz="1800"/>
            </a:pPr>
            <a:endParaRPr sz="20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581400" cy="3429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Forumi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-- 2014</a:t>
            </a: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19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vetë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që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përfaqësojnë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3400" y="1600200"/>
            <a:ext cx="43434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0578" indent="-220578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Njësitë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Qeverisjes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Vendore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—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bashkinë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Bajram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Curri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komunat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Tropojë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Bytyç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Fierzë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Bujan</a:t>
            </a: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0578" indent="-220578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0578" indent="-220578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Institucionet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de-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koncentruara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Seksioni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Arsimit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Bujqësisë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marL="220578" indent="-220578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0578" indent="-220578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Shoqërinë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civile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Integrimi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Grupi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Lokal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Veprimit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Bjeshket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Nemuna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dhe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Alpin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) dhe </a:t>
            </a:r>
          </a:p>
          <a:p>
            <a:pPr marL="220578" indent="-220578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0578" indent="-220578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Biznesin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lang="en-US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1600200" y="304800"/>
            <a:ext cx="594489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PROCESI I PREGATITJES SË PROGRAMIT TË </a:t>
            </a:r>
            <a:r>
              <a:rPr lang="en-US" sz="24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 sz="24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24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ZONËS </a:t>
            </a:r>
            <a:r>
              <a:rPr lang="en-US" sz="24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FUNKSIONALE TROPOJË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 sherbimeve publike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400"/>
              </a:spcBef>
              <a:buSzTx/>
              <a:buNone/>
              <a:defRPr sz="1800"/>
            </a:pPr>
            <a:r>
              <a:rPr sz="2000" b="1" dirty="0" err="1"/>
              <a:t>Nje</a:t>
            </a:r>
            <a:r>
              <a:rPr sz="2000" b="1" dirty="0"/>
              <a:t> </a:t>
            </a:r>
            <a:r>
              <a:rPr sz="2000" b="1" dirty="0" err="1"/>
              <a:t>skeme</a:t>
            </a:r>
            <a:r>
              <a:rPr sz="2000" b="1" dirty="0"/>
              <a:t> per </a:t>
            </a:r>
            <a:r>
              <a:rPr sz="2000" b="1" dirty="0" err="1"/>
              <a:t>menaxhimin</a:t>
            </a:r>
            <a:r>
              <a:rPr sz="2000" b="1" dirty="0"/>
              <a:t> e </a:t>
            </a:r>
            <a:r>
              <a:rPr sz="2000" b="1" dirty="0" err="1"/>
              <a:t>mbetjeve</a:t>
            </a:r>
            <a:r>
              <a:rPr sz="2000" b="1" dirty="0"/>
              <a:t>:</a:t>
            </a:r>
            <a:r>
              <a:rPr sz="2000" i="1" dirty="0"/>
              <a:t> </a:t>
            </a:r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endParaRPr sz="2000" i="1" dirty="0"/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sz="2000" dirty="0" err="1"/>
              <a:t>Bazuar</a:t>
            </a:r>
            <a:r>
              <a:rPr sz="2000" dirty="0"/>
              <a:t> ne </a:t>
            </a:r>
            <a:r>
              <a:rPr sz="2000" dirty="0" err="1"/>
              <a:t>situatën</a:t>
            </a:r>
            <a:r>
              <a:rPr sz="2000" dirty="0"/>
              <a:t> e </a:t>
            </a:r>
            <a:r>
              <a:rPr sz="2000" dirty="0" err="1"/>
              <a:t>menaxhimit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mbetjeve</a:t>
            </a:r>
            <a:r>
              <a:rPr sz="2000" dirty="0"/>
              <a:t> dhe </a:t>
            </a:r>
            <a:r>
              <a:rPr sz="2000" dirty="0" err="1"/>
              <a:t>nje</a:t>
            </a:r>
            <a:r>
              <a:rPr sz="2000" dirty="0"/>
              <a:t> </a:t>
            </a:r>
            <a:r>
              <a:rPr sz="2000" dirty="0" err="1"/>
              <a:t>përllogaritje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përafërt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kostos</a:t>
            </a:r>
            <a:r>
              <a:rPr sz="2000" dirty="0"/>
              <a:t> </a:t>
            </a:r>
            <a:r>
              <a:rPr sz="2000" dirty="0" err="1"/>
              <a:t>së</a:t>
            </a:r>
            <a:r>
              <a:rPr sz="2000" dirty="0"/>
              <a:t> </a:t>
            </a:r>
            <a:r>
              <a:rPr sz="2000" dirty="0" err="1"/>
              <a:t>menaxhimit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mbetjeve</a:t>
            </a:r>
            <a:r>
              <a:rPr sz="2000" dirty="0"/>
              <a:t>:</a:t>
            </a:r>
          </a:p>
          <a:p>
            <a:pPr marL="0" lvl="0" indent="0">
              <a:spcBef>
                <a:spcPts val="400"/>
              </a:spcBef>
              <a:buSzTx/>
              <a:buNone/>
              <a:defRPr sz="1800"/>
            </a:pPr>
            <a:endParaRPr sz="2000" dirty="0"/>
          </a:p>
          <a:p>
            <a:pPr marL="289321" lvl="0" indent="-289321">
              <a:spcBef>
                <a:spcPts val="400"/>
              </a:spcBef>
              <a:buFontTx/>
              <a:buAutoNum type="arabicPeriod"/>
              <a:defRPr sz="1800"/>
            </a:pPr>
            <a:r>
              <a:rPr sz="2000" dirty="0" err="1"/>
              <a:t>Bashkia</a:t>
            </a:r>
            <a:r>
              <a:rPr sz="2000" dirty="0"/>
              <a:t> </a:t>
            </a:r>
            <a:r>
              <a:rPr sz="2000" dirty="0" err="1"/>
              <a:t>Bajram</a:t>
            </a:r>
            <a:r>
              <a:rPr sz="2000" dirty="0"/>
              <a:t> </a:t>
            </a:r>
            <a:r>
              <a:rPr sz="2000" dirty="0" err="1"/>
              <a:t>Curri</a:t>
            </a:r>
            <a:r>
              <a:rPr sz="2000" dirty="0"/>
              <a:t> dhe </a:t>
            </a:r>
            <a:r>
              <a:rPr sz="2000" dirty="0" err="1"/>
              <a:t>fshatrat</a:t>
            </a:r>
            <a:r>
              <a:rPr sz="2000" dirty="0"/>
              <a:t> e </a:t>
            </a:r>
            <a:r>
              <a:rPr sz="2000" dirty="0" err="1"/>
              <a:t>mëdhenj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komunave</a:t>
            </a:r>
            <a:r>
              <a:rPr sz="2000" dirty="0"/>
              <a:t> </a:t>
            </a:r>
            <a:r>
              <a:rPr sz="2000" dirty="0" err="1"/>
              <a:t>përreth</a:t>
            </a:r>
            <a:r>
              <a:rPr sz="2000" dirty="0"/>
              <a:t> </a:t>
            </a:r>
            <a:r>
              <a:rPr sz="2000" dirty="0" err="1"/>
              <a:t>saj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realizojnë</a:t>
            </a:r>
            <a:r>
              <a:rPr sz="2000" dirty="0"/>
              <a:t> </a:t>
            </a:r>
            <a:r>
              <a:rPr sz="2000" dirty="0" err="1"/>
              <a:t>një</a:t>
            </a:r>
            <a:r>
              <a:rPr sz="2000" dirty="0"/>
              <a:t> </a:t>
            </a:r>
            <a:r>
              <a:rPr sz="2000" dirty="0" err="1"/>
              <a:t>menaxhim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përbashkët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mbetjeve</a:t>
            </a:r>
            <a:r>
              <a:rPr sz="2000" dirty="0"/>
              <a:t> </a:t>
            </a:r>
            <a:r>
              <a:rPr sz="2000" dirty="0" err="1"/>
              <a:t>që</a:t>
            </a:r>
            <a:r>
              <a:rPr sz="2000" dirty="0"/>
              <a:t> </a:t>
            </a:r>
            <a:r>
              <a:rPr sz="2000" dirty="0" err="1"/>
              <a:t>konsiston</a:t>
            </a:r>
            <a:r>
              <a:rPr sz="2000" dirty="0"/>
              <a:t>: </a:t>
            </a:r>
          </a:p>
          <a:p>
            <a:pPr marL="772091" lvl="1" indent="-256154">
              <a:spcBef>
                <a:spcPts val="400"/>
              </a:spcBef>
              <a:buFontTx/>
              <a:buAutoNum type="alphaLcParenR"/>
              <a:defRPr sz="1800"/>
            </a:pP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bashkinë</a:t>
            </a:r>
            <a:r>
              <a:rPr sz="2000" dirty="0"/>
              <a:t> </a:t>
            </a:r>
            <a:r>
              <a:rPr sz="2000" dirty="0" err="1"/>
              <a:t>Bajram</a:t>
            </a:r>
            <a:r>
              <a:rPr sz="2000" dirty="0"/>
              <a:t> </a:t>
            </a:r>
            <a:r>
              <a:rPr sz="2000" dirty="0" err="1"/>
              <a:t>Curri</a:t>
            </a:r>
            <a:r>
              <a:rPr sz="2000" dirty="0"/>
              <a:t>, </a:t>
            </a:r>
            <a:r>
              <a:rPr sz="2000" dirty="0" err="1"/>
              <a:t>mbledhja</a:t>
            </a:r>
            <a:r>
              <a:rPr sz="2000" dirty="0"/>
              <a:t> </a:t>
            </a:r>
            <a:r>
              <a:rPr sz="2000" dirty="0" err="1"/>
              <a:t>ditore</a:t>
            </a:r>
            <a:r>
              <a:rPr sz="2000" dirty="0"/>
              <a:t> e </a:t>
            </a:r>
            <a:r>
              <a:rPr sz="2000" dirty="0" err="1"/>
              <a:t>mbetjeve</a:t>
            </a:r>
            <a:r>
              <a:rPr sz="2000" dirty="0"/>
              <a:t> dhe </a:t>
            </a:r>
            <a:r>
              <a:rPr sz="2000" dirty="0" err="1"/>
              <a:t>transportimi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tyre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vend-</a:t>
            </a:r>
            <a:r>
              <a:rPr sz="2000" dirty="0" err="1"/>
              <a:t>depozitimin</a:t>
            </a:r>
            <a:r>
              <a:rPr sz="2000" dirty="0"/>
              <a:t> e </a:t>
            </a:r>
            <a:r>
              <a:rPr sz="2000" dirty="0" err="1"/>
              <a:t>Kojës</a:t>
            </a:r>
            <a:r>
              <a:rPr sz="2000" dirty="0"/>
              <a:t>; </a:t>
            </a:r>
          </a:p>
          <a:p>
            <a:pPr marL="772091" lvl="1" indent="-256154">
              <a:spcBef>
                <a:spcPts val="400"/>
              </a:spcBef>
              <a:buFontTx/>
              <a:buAutoNum type="alphaLcParenR"/>
              <a:defRPr sz="1800"/>
            </a:pP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komunat</a:t>
            </a:r>
            <a:r>
              <a:rPr sz="2000" dirty="0"/>
              <a:t> </a:t>
            </a:r>
            <a:r>
              <a:rPr sz="2000" dirty="0" err="1"/>
              <a:t>Bujan</a:t>
            </a:r>
            <a:r>
              <a:rPr sz="2000" dirty="0"/>
              <a:t>, </a:t>
            </a:r>
            <a:r>
              <a:rPr sz="2000" dirty="0" err="1"/>
              <a:t>Margegaj</a:t>
            </a:r>
            <a:r>
              <a:rPr sz="2000" dirty="0"/>
              <a:t>, </a:t>
            </a:r>
            <a:r>
              <a:rPr sz="2000" dirty="0" err="1"/>
              <a:t>Tropojë</a:t>
            </a:r>
            <a:r>
              <a:rPr sz="2000" dirty="0"/>
              <a:t> dhe </a:t>
            </a:r>
            <a:r>
              <a:rPr sz="2000" dirty="0" err="1"/>
              <a:t>Llugaj</a:t>
            </a:r>
            <a:r>
              <a:rPr sz="2000" dirty="0"/>
              <a:t>, </a:t>
            </a:r>
            <a:r>
              <a:rPr sz="2000" dirty="0" err="1"/>
              <a:t>mbledhjen</a:t>
            </a:r>
            <a:r>
              <a:rPr sz="2000" dirty="0"/>
              <a:t> e </a:t>
            </a:r>
            <a:r>
              <a:rPr sz="2000" dirty="0" err="1"/>
              <a:t>tyre</a:t>
            </a:r>
            <a:r>
              <a:rPr sz="2000" dirty="0"/>
              <a:t> </a:t>
            </a:r>
            <a:r>
              <a:rPr sz="2000" dirty="0" err="1"/>
              <a:t>dy</a:t>
            </a:r>
            <a:r>
              <a:rPr sz="2000" dirty="0"/>
              <a:t> </a:t>
            </a:r>
            <a:r>
              <a:rPr sz="2000" dirty="0" err="1"/>
              <a:t>herë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javë</a:t>
            </a:r>
            <a:r>
              <a:rPr sz="2000" dirty="0"/>
              <a:t> dhe </a:t>
            </a:r>
            <a:r>
              <a:rPr sz="2000" dirty="0" err="1"/>
              <a:t>transportimin</a:t>
            </a:r>
            <a:r>
              <a:rPr sz="2000" dirty="0"/>
              <a:t> </a:t>
            </a:r>
            <a:r>
              <a:rPr sz="2000" dirty="0" err="1"/>
              <a:t>po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vend-</a:t>
            </a:r>
            <a:r>
              <a:rPr sz="2000" dirty="0" err="1"/>
              <a:t>depozitimin</a:t>
            </a:r>
            <a:r>
              <a:rPr sz="2000" dirty="0"/>
              <a:t> e </a:t>
            </a:r>
            <a:r>
              <a:rPr sz="2000" dirty="0" err="1"/>
              <a:t>Kojës</a:t>
            </a:r>
            <a:r>
              <a:rPr sz="2000" dirty="0"/>
              <a:t>; </a:t>
            </a:r>
          </a:p>
          <a:p>
            <a:pPr marL="772091" lvl="1" indent="-256154">
              <a:spcBef>
                <a:spcPts val="400"/>
              </a:spcBef>
              <a:buFontTx/>
              <a:buAutoNum type="alphaLcParenR"/>
              <a:defRPr sz="1800"/>
            </a:pP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komunat</a:t>
            </a:r>
            <a:r>
              <a:rPr sz="2000" dirty="0"/>
              <a:t> </a:t>
            </a:r>
            <a:r>
              <a:rPr sz="2000" dirty="0" err="1"/>
              <a:t>Fierzë</a:t>
            </a:r>
            <a:r>
              <a:rPr sz="2000" dirty="0"/>
              <a:t>, </a:t>
            </a:r>
            <a:r>
              <a:rPr sz="2000" dirty="0" err="1"/>
              <a:t>Bytyc</a:t>
            </a:r>
            <a:r>
              <a:rPr sz="2000" dirty="0"/>
              <a:t> dhe </a:t>
            </a:r>
            <a:r>
              <a:rPr sz="2000" dirty="0" err="1"/>
              <a:t>Lekbibaj</a:t>
            </a:r>
            <a:r>
              <a:rPr sz="2000" dirty="0"/>
              <a:t>, </a:t>
            </a:r>
            <a:r>
              <a:rPr sz="2000" dirty="0" err="1"/>
              <a:t>mbledhjen</a:t>
            </a:r>
            <a:r>
              <a:rPr sz="2000" dirty="0"/>
              <a:t> e </a:t>
            </a:r>
            <a:r>
              <a:rPr sz="2000" dirty="0" err="1"/>
              <a:t>tyre</a:t>
            </a:r>
            <a:r>
              <a:rPr sz="2000" dirty="0"/>
              <a:t> </a:t>
            </a:r>
            <a:r>
              <a:rPr sz="2000" dirty="0" err="1"/>
              <a:t>një</a:t>
            </a:r>
            <a:r>
              <a:rPr sz="2000" dirty="0"/>
              <a:t> </a:t>
            </a:r>
            <a:r>
              <a:rPr sz="2000" dirty="0" err="1"/>
              <a:t>herë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javë</a:t>
            </a:r>
            <a:r>
              <a:rPr sz="2000" dirty="0"/>
              <a:t> dhe </a:t>
            </a:r>
            <a:r>
              <a:rPr sz="2000" dirty="0" err="1"/>
              <a:t>transportimin</a:t>
            </a:r>
            <a:r>
              <a:rPr sz="2000" dirty="0"/>
              <a:t> </a:t>
            </a:r>
            <a:r>
              <a:rPr sz="2000" dirty="0" err="1"/>
              <a:t>po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vend-</a:t>
            </a:r>
            <a:r>
              <a:rPr sz="2000" dirty="0" err="1"/>
              <a:t>depozitimin</a:t>
            </a:r>
            <a:r>
              <a:rPr sz="2000" dirty="0"/>
              <a:t> e </a:t>
            </a:r>
            <a:r>
              <a:rPr sz="2000" dirty="0" err="1"/>
              <a:t>Kojës</a:t>
            </a:r>
            <a:r>
              <a:rPr sz="2000" dirty="0"/>
              <a:t>. </a:t>
            </a:r>
          </a:p>
          <a:p>
            <a:pPr marL="514350" lvl="0" indent="-514350">
              <a:spcBef>
                <a:spcPts val="400"/>
              </a:spcBef>
              <a:buSzTx/>
              <a:buNone/>
              <a:defRPr sz="1800"/>
            </a:pPr>
            <a:r>
              <a:rPr sz="2000" dirty="0"/>
              <a:t>	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 sherbimeve publike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841247">
              <a:buSzTx/>
              <a:buFontTx/>
              <a:buNone/>
              <a:defRPr sz="1800"/>
            </a:pPr>
            <a:r>
              <a:rPr sz="2000" b="1" dirty="0" err="1"/>
              <a:t>Nje</a:t>
            </a:r>
            <a:r>
              <a:rPr sz="2000" b="1" dirty="0"/>
              <a:t> </a:t>
            </a:r>
            <a:r>
              <a:rPr sz="2000" b="1" dirty="0" err="1"/>
              <a:t>skeme</a:t>
            </a:r>
            <a:r>
              <a:rPr sz="2000" b="1" dirty="0"/>
              <a:t> per </a:t>
            </a:r>
            <a:r>
              <a:rPr sz="2000" b="1" dirty="0" err="1"/>
              <a:t>menaxhimin</a:t>
            </a:r>
            <a:r>
              <a:rPr sz="2000" b="1" dirty="0"/>
              <a:t> e </a:t>
            </a:r>
            <a:r>
              <a:rPr sz="2000" b="1" dirty="0" err="1"/>
              <a:t>mbetjeve</a:t>
            </a:r>
            <a:r>
              <a:rPr sz="2000" b="1" dirty="0"/>
              <a:t> (</a:t>
            </a:r>
            <a:r>
              <a:rPr sz="2000" b="1" dirty="0" err="1"/>
              <a:t>vazhdon</a:t>
            </a:r>
            <a:r>
              <a:rPr sz="2000" b="1" dirty="0"/>
              <a:t>):</a:t>
            </a:r>
          </a:p>
          <a:p>
            <a:pPr marL="0" lvl="0" indent="0" defTabSz="841247">
              <a:buSzTx/>
              <a:buFontTx/>
              <a:buNone/>
              <a:defRPr sz="1800"/>
            </a:pPr>
            <a:r>
              <a:rPr sz="2000" dirty="0"/>
              <a:t>2. </a:t>
            </a:r>
            <a:r>
              <a:rPr sz="2000" dirty="0" err="1"/>
              <a:t>Menxhim</a:t>
            </a:r>
            <a:r>
              <a:rPr sz="2000" dirty="0"/>
              <a:t> individual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mbetjeve</a:t>
            </a:r>
            <a:r>
              <a:rPr sz="2000" dirty="0"/>
              <a:t>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fshatrat</a:t>
            </a:r>
            <a:r>
              <a:rPr sz="2000" dirty="0"/>
              <a:t> e </a:t>
            </a:r>
            <a:r>
              <a:rPr sz="2000" dirty="0" err="1"/>
              <a:t>largët</a:t>
            </a:r>
            <a:r>
              <a:rPr sz="2000" dirty="0"/>
              <a:t> (</a:t>
            </a:r>
            <a:r>
              <a:rPr sz="2000" dirty="0" err="1"/>
              <a:t>që</a:t>
            </a:r>
            <a:r>
              <a:rPr sz="2000" dirty="0"/>
              <a:t> </a:t>
            </a:r>
            <a:r>
              <a:rPr sz="2000" dirty="0" err="1"/>
              <a:t>njëkohësisht</a:t>
            </a:r>
            <a:r>
              <a:rPr sz="2000" dirty="0"/>
              <a:t> </a:t>
            </a:r>
            <a:r>
              <a:rPr sz="2000" dirty="0" err="1"/>
              <a:t>janë</a:t>
            </a:r>
            <a:r>
              <a:rPr sz="2000" dirty="0"/>
              <a:t> me </a:t>
            </a:r>
            <a:r>
              <a:rPr sz="2000" dirty="0" err="1"/>
              <a:t>dendësi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ulët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popullsisë</a:t>
            </a:r>
            <a:r>
              <a:rPr sz="2000" dirty="0"/>
              <a:t>)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komunave</a:t>
            </a:r>
            <a:r>
              <a:rPr sz="2000" dirty="0"/>
              <a:t> duke </a:t>
            </a:r>
            <a:r>
              <a:rPr sz="2000" dirty="0" err="1"/>
              <a:t>mundësuar</a:t>
            </a:r>
            <a:r>
              <a:rPr sz="2000" dirty="0"/>
              <a:t> </a:t>
            </a:r>
            <a:r>
              <a:rPr sz="2000" dirty="0" err="1"/>
              <a:t>kompostimin</a:t>
            </a:r>
            <a:r>
              <a:rPr sz="2000" dirty="0"/>
              <a:t> e </a:t>
            </a:r>
            <a:r>
              <a:rPr sz="2000" dirty="0" err="1"/>
              <a:t>mbetjeve</a:t>
            </a:r>
            <a:r>
              <a:rPr sz="2000" dirty="0"/>
              <a:t> </a:t>
            </a:r>
            <a:r>
              <a:rPr sz="2000" dirty="0" err="1"/>
              <a:t>sipas</a:t>
            </a:r>
            <a:r>
              <a:rPr sz="2000" dirty="0"/>
              <a:t> </a:t>
            </a:r>
            <a:r>
              <a:rPr sz="2000" dirty="0" err="1"/>
              <a:t>standarteve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përcaktuara</a:t>
            </a:r>
            <a:r>
              <a:rPr sz="2000" dirty="0"/>
              <a:t>. </a:t>
            </a:r>
          </a:p>
          <a:p>
            <a:pPr marL="0" lvl="0" indent="0" defTabSz="841247">
              <a:buSzTx/>
              <a:buFontTx/>
              <a:buNone/>
              <a:defRPr sz="1800"/>
            </a:pPr>
            <a:r>
              <a:rPr sz="2000" dirty="0"/>
              <a:t>3. </a:t>
            </a:r>
            <a:r>
              <a:rPr sz="2000" dirty="0" err="1"/>
              <a:t>Sigurimi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menaxhimit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mbetjeve</a:t>
            </a:r>
            <a:r>
              <a:rPr sz="2000" dirty="0"/>
              <a:t> </a:t>
            </a:r>
            <a:r>
              <a:rPr sz="2000" dirty="0" err="1"/>
              <a:t>edhe</a:t>
            </a:r>
            <a:r>
              <a:rPr sz="2000" dirty="0"/>
              <a:t>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ato</a:t>
            </a:r>
            <a:r>
              <a:rPr sz="2000" dirty="0"/>
              <a:t> </a:t>
            </a:r>
            <a:r>
              <a:rPr sz="2000" dirty="0" err="1"/>
              <a:t>fshatra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cilat</a:t>
            </a:r>
            <a:r>
              <a:rPr sz="2000" dirty="0"/>
              <a:t> </a:t>
            </a:r>
            <a:r>
              <a:rPr sz="2000" dirty="0" err="1"/>
              <a:t>nuk</a:t>
            </a:r>
            <a:r>
              <a:rPr sz="2000" dirty="0"/>
              <a:t> e </a:t>
            </a:r>
            <a:r>
              <a:rPr sz="2000" dirty="0" err="1"/>
              <a:t>kanë</a:t>
            </a:r>
            <a:r>
              <a:rPr sz="2000" dirty="0"/>
              <a:t> </a:t>
            </a:r>
            <a:r>
              <a:rPr sz="2000" dirty="0" err="1"/>
              <a:t>konsideruar</a:t>
            </a:r>
            <a:r>
              <a:rPr sz="2000" dirty="0"/>
              <a:t> </a:t>
            </a:r>
            <a:r>
              <a:rPr sz="2000" dirty="0" err="1"/>
              <a:t>këtë</a:t>
            </a:r>
            <a:r>
              <a:rPr sz="2000" dirty="0"/>
              <a:t> </a:t>
            </a:r>
            <a:r>
              <a:rPr sz="2000" dirty="0" err="1"/>
              <a:t>më</a:t>
            </a:r>
            <a:r>
              <a:rPr sz="2000" dirty="0"/>
              <a:t> </a:t>
            </a:r>
            <a:r>
              <a:rPr sz="2000" dirty="0" err="1"/>
              <a:t>parë</a:t>
            </a:r>
            <a:r>
              <a:rPr sz="2000" dirty="0"/>
              <a:t>. </a:t>
            </a:r>
          </a:p>
          <a:p>
            <a:pPr marL="0" lvl="0" indent="0" defTabSz="841247">
              <a:buSzTx/>
              <a:buFontTx/>
              <a:buNone/>
              <a:defRPr sz="1800"/>
            </a:pPr>
            <a:endParaRPr sz="2000" dirty="0"/>
          </a:p>
          <a:p>
            <a:pPr marL="0" lvl="0" indent="0" defTabSz="841247">
              <a:buSzTx/>
              <a:buFontTx/>
              <a:buNone/>
              <a:defRPr sz="1800"/>
            </a:pPr>
            <a:r>
              <a:rPr sz="2000" b="1" dirty="0" err="1"/>
              <a:t>Mbulimi</a:t>
            </a:r>
            <a:r>
              <a:rPr sz="2000" b="1" dirty="0"/>
              <a:t> </a:t>
            </a:r>
            <a:r>
              <a:rPr sz="2000" b="1" dirty="0" err="1"/>
              <a:t>i</a:t>
            </a:r>
            <a:r>
              <a:rPr sz="2000" b="1" dirty="0"/>
              <a:t> </a:t>
            </a:r>
            <a:r>
              <a:rPr sz="2000" b="1" dirty="0" err="1"/>
              <a:t>kostos</a:t>
            </a:r>
            <a:r>
              <a:rPr sz="2000" b="1" dirty="0"/>
              <a:t> </a:t>
            </a:r>
            <a:r>
              <a:rPr sz="2000" b="1" dirty="0" err="1"/>
              <a:t>mund</a:t>
            </a:r>
            <a:r>
              <a:rPr sz="2000" b="1" dirty="0"/>
              <a:t> </a:t>
            </a:r>
            <a:r>
              <a:rPr sz="2000" b="1" dirty="0" err="1"/>
              <a:t>të</a:t>
            </a:r>
            <a:r>
              <a:rPr sz="2000" b="1" dirty="0"/>
              <a:t> </a:t>
            </a:r>
            <a:r>
              <a:rPr sz="2000" b="1" dirty="0" err="1"/>
              <a:t>arrihet</a:t>
            </a:r>
            <a:r>
              <a:rPr sz="2000" b="1" dirty="0"/>
              <a:t> duke:</a:t>
            </a:r>
            <a:r>
              <a:rPr sz="2000" dirty="0"/>
              <a:t> </a:t>
            </a:r>
          </a:p>
          <a:p>
            <a:pPr marL="197167" lvl="0" indent="-197167" defTabSz="841247">
              <a:spcBef>
                <a:spcPts val="400"/>
              </a:spcBef>
              <a:defRPr sz="1800"/>
            </a:pPr>
            <a:r>
              <a:rPr sz="2000" dirty="0" err="1"/>
              <a:t>Rritur</a:t>
            </a:r>
            <a:r>
              <a:rPr sz="2000" dirty="0"/>
              <a:t> </a:t>
            </a:r>
            <a:r>
              <a:rPr sz="2000" dirty="0" err="1"/>
              <a:t>tarifën</a:t>
            </a:r>
            <a:r>
              <a:rPr sz="2000" dirty="0"/>
              <a:t> e </a:t>
            </a:r>
            <a:r>
              <a:rPr sz="2000" dirty="0" err="1"/>
              <a:t>pastrimit</a:t>
            </a:r>
            <a:r>
              <a:rPr sz="2000" dirty="0"/>
              <a:t>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banorët</a:t>
            </a:r>
            <a:r>
              <a:rPr sz="2000" dirty="0"/>
              <a:t> </a:t>
            </a:r>
            <a:r>
              <a:rPr sz="2000" dirty="0" err="1"/>
              <a:t>si</a:t>
            </a:r>
            <a:r>
              <a:rPr sz="2000" dirty="0"/>
              <a:t> dhe </a:t>
            </a:r>
            <a:r>
              <a:rPr sz="2000" dirty="0" err="1"/>
              <a:t>për</a:t>
            </a:r>
            <a:r>
              <a:rPr sz="2000" dirty="0"/>
              <a:t> </a:t>
            </a:r>
            <a:r>
              <a:rPr sz="2000" dirty="0" err="1"/>
              <a:t>bizneset</a:t>
            </a:r>
            <a:r>
              <a:rPr sz="2000" dirty="0"/>
              <a:t> dhe </a:t>
            </a:r>
            <a:r>
              <a:rPr sz="2000" dirty="0" err="1"/>
              <a:t>institucionet</a:t>
            </a:r>
            <a:r>
              <a:rPr sz="2000" dirty="0"/>
              <a:t>. </a:t>
            </a:r>
          </a:p>
          <a:p>
            <a:pPr marL="197167" lvl="0" indent="-197167" defTabSz="841247">
              <a:spcBef>
                <a:spcPts val="400"/>
              </a:spcBef>
              <a:defRPr sz="1800"/>
            </a:pPr>
            <a:r>
              <a:rPr sz="2000" dirty="0" err="1"/>
              <a:t>Rritur</a:t>
            </a:r>
            <a:r>
              <a:rPr sz="2000" dirty="0"/>
              <a:t> </a:t>
            </a:r>
            <a:r>
              <a:rPr sz="2000" dirty="0" err="1"/>
              <a:t>bazën</a:t>
            </a:r>
            <a:r>
              <a:rPr sz="2000" dirty="0"/>
              <a:t> e </a:t>
            </a:r>
            <a:r>
              <a:rPr sz="2000" dirty="0" err="1"/>
              <a:t>subjekteve</a:t>
            </a:r>
            <a:r>
              <a:rPr sz="2000" dirty="0"/>
              <a:t> </a:t>
            </a:r>
            <a:r>
              <a:rPr sz="2000" dirty="0" err="1"/>
              <a:t>që</a:t>
            </a:r>
            <a:r>
              <a:rPr sz="2000" dirty="0"/>
              <a:t> </a:t>
            </a:r>
            <a:r>
              <a:rPr sz="2000" dirty="0" err="1"/>
              <a:t>përfshihen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skemë</a:t>
            </a:r>
            <a:r>
              <a:rPr sz="2000" dirty="0"/>
              <a:t>. 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Analiza e sherbimeve publike</a:t>
            </a:r>
          </a:p>
        </p:txBody>
      </p:sp>
      <p:graphicFrame>
        <p:nvGraphicFramePr>
          <p:cNvPr id="166" name="Chart 166"/>
          <p:cNvGraphicFramePr/>
          <p:nvPr/>
        </p:nvGraphicFramePr>
        <p:xfrm>
          <a:off x="609600" y="1524000"/>
          <a:ext cx="7731651" cy="398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/>
          <a:p>
            <a:pPr lvl="0" defTabSz="850391">
              <a:defRPr sz="1800"/>
            </a:pPr>
            <a:r>
              <a:rPr sz="4092" b="1"/>
              <a:t>PROGRAMI I </a:t>
            </a:r>
            <a:br>
              <a:rPr sz="4092" b="1"/>
            </a:br>
            <a:r>
              <a:rPr sz="4092" b="1"/>
              <a:t> ZONES FUNKSIONALE TROPOJE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/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888888"/>
                </a:solidFill>
              </a:rPr>
              <a:t>VIZIONI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888888"/>
                </a:solidFill>
              </a:rPr>
              <a:t>DISA PROJEKT IDE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269551"/>
            <a:ext cx="3008314" cy="143510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841247">
              <a:defRPr sz="1800" b="0"/>
            </a:pPr>
            <a:r>
              <a:rPr sz="2760"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Vizioni </a:t>
            </a:r>
          </a:p>
          <a:p>
            <a:pPr lvl="0" defTabSz="841247">
              <a:defRPr sz="1800" b="0"/>
            </a:pPr>
            <a:r>
              <a:rPr sz="2760"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i jashtem 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429895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>
            <a:normAutofit/>
          </a:bodyPr>
          <a:lstStyle/>
          <a:p>
            <a:pPr marL="0" lvl="0" indent="0">
              <a:spcBef>
                <a:spcPts val="0"/>
              </a:spcBef>
              <a:buSzTx/>
              <a:buFontTx/>
              <a:buNone/>
              <a:defRPr sz="1800"/>
            </a:pPr>
            <a:r>
              <a:rPr sz="2000" dirty="0" err="1"/>
              <a:t>Tropoja</a:t>
            </a:r>
            <a:r>
              <a:rPr sz="2000" dirty="0"/>
              <a:t>, </a:t>
            </a:r>
            <a:r>
              <a:rPr sz="2000" dirty="0" err="1"/>
              <a:t>mikpritëse</a:t>
            </a:r>
            <a:r>
              <a:rPr sz="2000" dirty="0"/>
              <a:t> e </a:t>
            </a:r>
            <a:r>
              <a:rPr sz="2000" dirty="0" err="1"/>
              <a:t>vizitorëve</a:t>
            </a:r>
            <a:r>
              <a:rPr sz="2000" dirty="0"/>
              <a:t> </a:t>
            </a:r>
            <a:r>
              <a:rPr sz="2000" dirty="0" err="1"/>
              <a:t>vendas</a:t>
            </a:r>
            <a:r>
              <a:rPr sz="2000" dirty="0"/>
              <a:t> dhe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huaj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dashuruar</a:t>
            </a:r>
            <a:r>
              <a:rPr sz="2000" dirty="0"/>
              <a:t> pas </a:t>
            </a:r>
            <a:r>
              <a:rPr sz="2000" dirty="0" err="1"/>
              <a:t>turizmit</a:t>
            </a:r>
            <a:r>
              <a:rPr sz="2000" dirty="0"/>
              <a:t> </a:t>
            </a:r>
            <a:r>
              <a:rPr sz="2000" dirty="0" err="1"/>
              <a:t>malor</a:t>
            </a:r>
            <a:r>
              <a:rPr sz="2000" dirty="0"/>
              <a:t>. </a:t>
            </a:r>
          </a:p>
          <a:p>
            <a:pPr marL="0" lvl="0" indent="0">
              <a:spcBef>
                <a:spcPts val="0"/>
              </a:spcBef>
              <a:buSzTx/>
              <a:buFontTx/>
              <a:buNone/>
              <a:defRPr sz="1800"/>
            </a:pPr>
            <a:endParaRPr sz="2000" dirty="0"/>
          </a:p>
          <a:p>
            <a:pPr marL="0" lvl="0" indent="0">
              <a:spcBef>
                <a:spcPts val="0"/>
              </a:spcBef>
              <a:buSzTx/>
              <a:buFontTx/>
              <a:buNone/>
              <a:defRPr sz="1800"/>
            </a:pPr>
            <a:r>
              <a:rPr sz="2000" dirty="0" err="1"/>
              <a:t>Tropoja</a:t>
            </a:r>
            <a:r>
              <a:rPr sz="2000" dirty="0"/>
              <a:t> </a:t>
            </a:r>
            <a:r>
              <a:rPr sz="2000" dirty="0" err="1"/>
              <a:t>një</a:t>
            </a:r>
            <a:r>
              <a:rPr sz="2000" dirty="0"/>
              <a:t> </a:t>
            </a:r>
            <a:r>
              <a:rPr sz="2000" dirty="0" err="1"/>
              <a:t>atraksion</a:t>
            </a:r>
            <a:r>
              <a:rPr sz="2000" dirty="0"/>
              <a:t> </a:t>
            </a:r>
            <a:r>
              <a:rPr sz="2000" dirty="0" err="1"/>
              <a:t>turistik</a:t>
            </a:r>
            <a:r>
              <a:rPr sz="2000" dirty="0"/>
              <a:t> </a:t>
            </a:r>
            <a:r>
              <a:rPr sz="2000" dirty="0" err="1"/>
              <a:t>kryesor</a:t>
            </a:r>
            <a:r>
              <a:rPr sz="2000" dirty="0"/>
              <a:t>, </a:t>
            </a:r>
            <a:r>
              <a:rPr sz="2000" dirty="0" err="1"/>
              <a:t>në</a:t>
            </a:r>
            <a:r>
              <a:rPr sz="2000" dirty="0"/>
              <a:t> vend dhe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rajon</a:t>
            </a:r>
            <a:r>
              <a:rPr sz="2000" dirty="0"/>
              <a:t>, e </a:t>
            </a:r>
            <a:r>
              <a:rPr sz="2000" dirty="0" err="1"/>
              <a:t>zhvilluar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harmoni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plotë</a:t>
            </a:r>
            <a:r>
              <a:rPr sz="2000" dirty="0"/>
              <a:t> me </a:t>
            </a:r>
            <a:r>
              <a:rPr sz="2000" dirty="0" err="1"/>
              <a:t>burimet</a:t>
            </a:r>
            <a:r>
              <a:rPr sz="2000" dirty="0"/>
              <a:t> e </a:t>
            </a:r>
            <a:r>
              <a:rPr sz="2000" dirty="0" err="1"/>
              <a:t>shumta</a:t>
            </a:r>
            <a:r>
              <a:rPr sz="2000" dirty="0"/>
              <a:t> dhe </a:t>
            </a:r>
            <a:r>
              <a:rPr sz="2000" dirty="0" err="1"/>
              <a:t>tepër</a:t>
            </a:r>
            <a:r>
              <a:rPr sz="2000" dirty="0"/>
              <a:t> </a:t>
            </a:r>
            <a:r>
              <a:rPr sz="2000" dirty="0" err="1"/>
              <a:t>tërheqëse</a:t>
            </a:r>
            <a:r>
              <a:rPr sz="2000" dirty="0"/>
              <a:t> </a:t>
            </a:r>
            <a:r>
              <a:rPr sz="2000" dirty="0" err="1"/>
              <a:t>natyrore</a:t>
            </a:r>
            <a:r>
              <a:rPr sz="2000" dirty="0"/>
              <a:t>, </a:t>
            </a:r>
            <a:r>
              <a:rPr sz="2000" dirty="0" err="1"/>
              <a:t>lumenjtë</a:t>
            </a:r>
            <a:r>
              <a:rPr sz="2000" dirty="0"/>
              <a:t>, </a:t>
            </a:r>
            <a:r>
              <a:rPr sz="2000" dirty="0" err="1"/>
              <a:t>bjeshkët</a:t>
            </a:r>
            <a:r>
              <a:rPr sz="2000" dirty="0"/>
              <a:t>, </a:t>
            </a:r>
            <a:r>
              <a:rPr sz="2000" dirty="0" err="1"/>
              <a:t>florën</a:t>
            </a:r>
            <a:r>
              <a:rPr sz="2000" dirty="0"/>
              <a:t> dhe </a:t>
            </a:r>
            <a:r>
              <a:rPr sz="2000" dirty="0" err="1"/>
              <a:t>faunën</a:t>
            </a:r>
            <a:r>
              <a:rPr sz="2000" dirty="0"/>
              <a:t> e </a:t>
            </a:r>
            <a:r>
              <a:rPr sz="2000" dirty="0" err="1"/>
              <a:t>papërsëritshme</a:t>
            </a:r>
            <a:r>
              <a:rPr sz="2000" dirty="0"/>
              <a:t>, e </a:t>
            </a:r>
            <a:r>
              <a:rPr sz="2000" dirty="0" err="1"/>
              <a:t>bazuar</a:t>
            </a:r>
            <a:r>
              <a:rPr sz="2000" dirty="0"/>
              <a:t>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prodhimin</a:t>
            </a:r>
            <a:r>
              <a:rPr sz="2000" dirty="0"/>
              <a:t> </a:t>
            </a:r>
            <a:r>
              <a:rPr sz="2000" dirty="0" err="1"/>
              <a:t>bujqësor</a:t>
            </a:r>
            <a:r>
              <a:rPr sz="2000" dirty="0"/>
              <a:t> e </a:t>
            </a:r>
            <a:r>
              <a:rPr sz="2000" dirty="0" err="1"/>
              <a:t>blegtoral</a:t>
            </a:r>
            <a:r>
              <a:rPr sz="2000" dirty="0"/>
              <a:t> </a:t>
            </a:r>
            <a:r>
              <a:rPr sz="2000" dirty="0" err="1"/>
              <a:t>të</a:t>
            </a:r>
            <a:r>
              <a:rPr sz="2000" dirty="0"/>
              <a:t> </a:t>
            </a:r>
            <a:r>
              <a:rPr sz="2000" dirty="0" err="1"/>
              <a:t>zonës</a:t>
            </a:r>
            <a:r>
              <a:rPr sz="2000" dirty="0"/>
              <a:t> dhe </a:t>
            </a:r>
            <a:r>
              <a:rPr sz="2000" dirty="0" err="1"/>
              <a:t>në</a:t>
            </a:r>
            <a:r>
              <a:rPr sz="2000" dirty="0"/>
              <a:t> </a:t>
            </a:r>
            <a:r>
              <a:rPr sz="2000" dirty="0" err="1"/>
              <a:t>trashëgiminë</a:t>
            </a:r>
            <a:r>
              <a:rPr sz="2000" dirty="0"/>
              <a:t> e </a:t>
            </a:r>
            <a:r>
              <a:rPr sz="2000" dirty="0" err="1"/>
              <a:t>pasur</a:t>
            </a:r>
            <a:r>
              <a:rPr sz="2000" dirty="0"/>
              <a:t> </a:t>
            </a:r>
            <a:r>
              <a:rPr sz="2000" dirty="0" err="1"/>
              <a:t>historike</a:t>
            </a:r>
            <a:r>
              <a:rPr sz="2000" dirty="0"/>
              <a:t> dhe </a:t>
            </a:r>
            <a:r>
              <a:rPr sz="2000" dirty="0" err="1"/>
              <a:t>kulturore</a:t>
            </a:r>
            <a:r>
              <a:rPr sz="2000" dirty="0"/>
              <a:t>. </a:t>
            </a:r>
          </a:p>
          <a:p>
            <a:pPr marL="0" lvl="0" indent="0">
              <a:spcBef>
                <a:spcPts val="0"/>
              </a:spcBef>
              <a:buSzTx/>
              <a:buFontTx/>
              <a:buNone/>
              <a:defRPr sz="1800"/>
            </a:pPr>
            <a:endParaRPr sz="2000" dirty="0"/>
          </a:p>
          <a:p>
            <a:pPr marL="0" lvl="0" indent="0">
              <a:spcBef>
                <a:spcPts val="0"/>
              </a:spcBef>
              <a:buSzTx/>
              <a:buFontTx/>
              <a:buNone/>
              <a:defRPr sz="1800"/>
            </a:pPr>
            <a:r>
              <a:rPr sz="2000" dirty="0" err="1"/>
              <a:t>Tropoja</a:t>
            </a:r>
            <a:r>
              <a:rPr sz="2000" dirty="0"/>
              <a:t> </a:t>
            </a:r>
            <a:r>
              <a:rPr sz="2000" dirty="0" err="1"/>
              <a:t>një</a:t>
            </a:r>
            <a:r>
              <a:rPr sz="2000" dirty="0"/>
              <a:t> vend </a:t>
            </a:r>
            <a:r>
              <a:rPr sz="2000" dirty="0" err="1"/>
              <a:t>ku</a:t>
            </a:r>
            <a:r>
              <a:rPr sz="2000" dirty="0"/>
              <a:t> </a:t>
            </a:r>
            <a:r>
              <a:rPr sz="2000" dirty="0" err="1"/>
              <a:t>punohet</a:t>
            </a:r>
            <a:r>
              <a:rPr sz="2000" dirty="0"/>
              <a:t> dhe </a:t>
            </a:r>
            <a:r>
              <a:rPr sz="2000" dirty="0" err="1"/>
              <a:t>jetohet</a:t>
            </a:r>
            <a:r>
              <a:rPr sz="2000" dirty="0"/>
              <a:t> me </a:t>
            </a:r>
            <a:r>
              <a:rPr sz="2000" dirty="0" err="1"/>
              <a:t>cilësi</a:t>
            </a:r>
            <a:r>
              <a:rPr sz="2000" dirty="0"/>
              <a:t>.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34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269551"/>
            <a:ext cx="3008314" cy="143510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841247">
              <a:defRPr sz="1800" b="0"/>
            </a:pPr>
            <a:r>
              <a:rPr sz="2760"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Vizioni </a:t>
            </a:r>
          </a:p>
          <a:p>
            <a:pPr lvl="0" defTabSz="841247">
              <a:defRPr sz="1800" b="0"/>
            </a:pPr>
            <a:r>
              <a:rPr sz="2760"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i brendshem 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05155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>
            <a:normAutofit lnSpcReduction="10000"/>
          </a:bodyPr>
          <a:lstStyle/>
          <a:p>
            <a:pPr marL="0" lvl="0" indent="0" defTabSz="452627">
              <a:spcBef>
                <a:spcPts val="0"/>
              </a:spcBef>
              <a:buSzTx/>
              <a:buFontTx/>
              <a:buNone/>
              <a:defRPr sz="1800"/>
            </a:pP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Zona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Funksionale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Tropojë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një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zonë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që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lvl="0" indent="0" defTabSz="452627">
              <a:spcBef>
                <a:spcPts val="0"/>
              </a:spcBef>
              <a:buSzTx/>
              <a:buFontTx/>
              <a:buNone/>
              <a:defRPr sz="1800"/>
            </a:pPr>
            <a:endParaRPr sz="2178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60082" lvl="0" indent="-207454" defTabSz="452627">
              <a:spcBef>
                <a:spcPts val="0"/>
              </a:spcBef>
              <a:buFontTx/>
              <a:buBlip>
                <a:blip r:embed="rId2"/>
              </a:buBlip>
              <a:defRPr sz="1800"/>
            </a:pP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ofron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shërbime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cilësore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dhe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mundëson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një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zhvillim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qendrueshëm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social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ekonomik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dhe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cilësi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jete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për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banorët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saj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;  </a:t>
            </a:r>
          </a:p>
          <a:p>
            <a:pPr marL="678941" lvl="0" indent="0" defTabSz="452627">
              <a:spcBef>
                <a:spcPts val="0"/>
              </a:spcBef>
              <a:buSzTx/>
              <a:buFontTx/>
              <a:buNone/>
              <a:defRPr sz="1800"/>
            </a:pPr>
            <a:endParaRPr sz="2178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60082" lvl="0" indent="-207454" defTabSz="452627">
              <a:spcBef>
                <a:spcPts val="0"/>
              </a:spcBef>
              <a:buFontTx/>
              <a:buBlip>
                <a:blip r:embed="rId2"/>
              </a:buBlip>
              <a:defRPr sz="1800"/>
            </a:pP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krijon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një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mjedisi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përshtatshëm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për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fuqizimin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ekonomik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qytetarëve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saj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dhe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kohezion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social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për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komunitetin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vendas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678941" lvl="0" indent="0" defTabSz="452627">
              <a:spcBef>
                <a:spcPts val="0"/>
              </a:spcBef>
              <a:buSzTx/>
              <a:buFontTx/>
              <a:buNone/>
              <a:defRPr sz="1800"/>
            </a:pPr>
            <a:endParaRPr sz="2178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60082" lvl="0" indent="-207454" defTabSz="452627">
              <a:spcBef>
                <a:spcPts val="0"/>
              </a:spcBef>
              <a:buFontTx/>
              <a:buBlip>
                <a:blip r:embed="rId2"/>
              </a:buBlip>
              <a:defRPr sz="1800"/>
            </a:pP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një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angazhim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qytetar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dhe transparent, me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përgjegjësi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vendimmarrëse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në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zhvillimet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aktuale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vendit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678941" lvl="0" indent="0" defTabSz="452627">
              <a:spcBef>
                <a:spcPts val="0"/>
              </a:spcBef>
              <a:buSzTx/>
              <a:buFontTx/>
              <a:buNone/>
              <a:defRPr sz="1800"/>
            </a:pPr>
            <a:endParaRPr sz="2178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60082" lvl="0" indent="-207454" defTabSz="452627">
              <a:spcBef>
                <a:spcPts val="0"/>
              </a:spcBef>
              <a:buFontTx/>
              <a:buBlip>
                <a:blip r:embed="rId2"/>
              </a:buBlip>
              <a:defRPr sz="1800"/>
            </a:pP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rikthen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dëshirën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brezit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ri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për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qendruar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në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vendin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tyre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dhe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për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kontribuar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në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zhvillimin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ekonomik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e social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të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178" dirty="0" err="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tij</a:t>
            </a:r>
            <a:r>
              <a:rPr sz="2178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/>
              <a:t>FUSHA: ZHVILLIMI EKONOMIK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36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81" name="Table 181"/>
          <p:cNvGraphicFramePr/>
          <p:nvPr/>
        </p:nvGraphicFramePr>
        <p:xfrm>
          <a:off x="992673" y="1656183"/>
          <a:ext cx="7537465" cy="506026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86941"/>
                <a:gridCol w="4650524"/>
              </a:tblGrid>
              <a:tr h="54555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>
                          <a:solidFill>
                            <a:srgbClr val="FFFFFF"/>
                          </a:solidFill>
                        </a:rPr>
                        <a:t>Projekti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>
                          <a:solidFill>
                            <a:srgbClr val="FFFFFF"/>
                          </a:solidFill>
                        </a:rPr>
                        <a:t>Objektivat</a:t>
                      </a:r>
                    </a:p>
                  </a:txBody>
                  <a:tcPr marL="63500" marR="63500" marT="63500" marB="63500" horzOverflow="overflow"/>
                </a:tc>
              </a:tr>
              <a:tr h="2203152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shpejte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efektiv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turistëve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qe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duan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vizitojne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Tropojen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turistëve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nëpërmjet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krijimit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zyrës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turistike</a:t>
                      </a:r>
                      <a:endParaRPr sz="1600" dirty="0">
                        <a:uFill>
                          <a:solidFill/>
                        </a:u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Promovimi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resurseve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atraksioneve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zonës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ndërgjegjësimi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komunitetit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mbrojtjen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tyre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Rritja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mirëqenies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komunitetit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nëpërmjet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zhvillimit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turizmit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malor</a:t>
                      </a:r>
                      <a:endParaRPr sz="1600" dirty="0">
                        <a:uFill>
                          <a:solidFill/>
                        </a:u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Rritja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kapacitete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stafit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për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menaxhimin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projekteve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  <a:tr h="2193152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Ndertimi i shtigjeve turistike ne zonen e Tropojes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Permiresimi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infrastruktures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turistike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zonen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Tropojes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Shtimi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atraksioneve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turistke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vizitueshme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zonen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Tropojes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Rritja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numrit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vizitoreve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diteve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qendrimit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tyre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Tropoje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 dirty="0"/>
              <a:t>FUSHA: ZHVILLIMI EKONOMIK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37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85" name="Table 185"/>
          <p:cNvGraphicFramePr/>
          <p:nvPr/>
        </p:nvGraphicFramePr>
        <p:xfrm>
          <a:off x="992673" y="1656183"/>
          <a:ext cx="7537465" cy="467935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86941"/>
                <a:gridCol w="4650524"/>
              </a:tblGrid>
              <a:tr h="54555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>
                          <a:solidFill>
                            <a:srgbClr val="FFFFFF"/>
                          </a:solidFill>
                        </a:rPr>
                        <a:t>Projekti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>
                          <a:solidFill>
                            <a:srgbClr val="FFFFFF"/>
                          </a:solidFill>
                        </a:rPr>
                        <a:t>Objektivat</a:t>
                      </a:r>
                    </a:p>
                  </a:txBody>
                  <a:tcPr marL="63500" marR="63500" marT="63500" marB="63500" horzOverflow="overflow"/>
                </a:tc>
              </a:tr>
              <a:tr h="1940651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Ndertimi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tregut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produkteve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bujqesore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blektorale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qytetin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Bajram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Currit</a:t>
                      </a:r>
                      <a:endParaRPr sz="1600" dirty="0">
                        <a:uFill>
                          <a:solidFill/>
                        </a:u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Furnizimi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tregut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produkte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bujqesore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blektorale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rritur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permiresuar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ardhurat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familjeve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fermere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nga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dalja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treg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produktet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tyre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bujqesore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blektorale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jane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rritur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Ambjenti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pergjithesi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qytetin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Bajram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permiresuar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</a:txBody>
                  <a:tcPr marL="63500" marR="63500" marT="63500" marB="63500" horzOverflow="overflow"/>
                </a:tc>
              </a:tr>
              <a:tr h="2193152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Venia ne funksionim i kanalit vadites ne fshatin Babine te komunes Tropoje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Siperfaqja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bujqesore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ujitur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Bobine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komunen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Tropoje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rritur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ndjeshem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ardhurat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fermereve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Bobines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komunes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se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Tropojes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jane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rritur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Furnizimi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produkte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bujqesore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blektorale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zonen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funksionale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Tropoje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permiresuar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FUSHA: SHERBIMET PUBLIKE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38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89" name="Table 189"/>
          <p:cNvGraphicFramePr/>
          <p:nvPr/>
        </p:nvGraphicFramePr>
        <p:xfrm>
          <a:off x="961571" y="1511040"/>
          <a:ext cx="7537465" cy="541191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86941"/>
                <a:gridCol w="4650524"/>
              </a:tblGrid>
              <a:tr h="518457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>
                          <a:solidFill>
                            <a:srgbClr val="FFFFFF"/>
                          </a:solidFill>
                        </a:rPr>
                        <a:t>Projekti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>
                          <a:solidFill>
                            <a:srgbClr val="FFFFFF"/>
                          </a:solidFill>
                        </a:rPr>
                        <a:t>Objektivat</a:t>
                      </a:r>
                    </a:p>
                  </a:txBody>
                  <a:tcPr marL="63500" marR="63500" marT="63500" marB="63500" horzOverflow="overflow"/>
                </a:tc>
              </a:tr>
              <a:tr h="2628103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Venia ne eficence te plote e ujesjellesit te Bajram Currit.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213894" lvl="0" indent="-213894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Infrastruktura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furnizimit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pijshëm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për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banorët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Bajram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Currit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fshtrave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perreth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është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funksionale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  <a:p>
                      <a:pPr marL="213894" lvl="0" indent="-213894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ardhurat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nga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tarifat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sherbimit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jane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rritur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duke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kontribuar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mbulimin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kostos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213894" lvl="0" indent="-213894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Qeverisja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vendore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ka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studim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fizibiliteti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menaxhimin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furnizimit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pijshem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  <a:p>
                      <a:pPr marL="213894" lvl="0" indent="-213894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Komuniteti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është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ndërgjegjësuar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lidhur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shërbimin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publik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furnizimit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nevojën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përdorimit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efikas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përdorimit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efikas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pijshëm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  <a:tr h="2084219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Permiresimi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furnizimit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banoret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Llugajt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Luzhes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Rrogamit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213894" lvl="0" indent="-213894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Infrastruktura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furnizimit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permiresuar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213894" lvl="0" indent="-213894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Furnizimi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me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banireve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fshatrave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Llugal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Luzhe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Rrogam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permiresuar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ndjeshem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</a:p>
                    <a:p>
                      <a:pPr marL="213894" lvl="0" indent="-213894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Cilesia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jetes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banoreve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fshatrave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Llugaj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Luzhe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Rrogam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rritur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nepermjet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aksesit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tek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uji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rrjedhshem</a:t>
                      </a:r>
                      <a:endParaRPr sz="1600" dirty="0">
                        <a:uFill>
                          <a:solidFill/>
                        </a:u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/>
            </a:pPr>
            <a:r>
              <a:rPr sz="4400"/>
              <a:t>FUSHA: SHERBIMET PUBLIKE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39</a:t>
            </a:fld>
            <a:endParaRPr sz="1200">
              <a:solidFill>
                <a:srgbClr val="888888"/>
              </a:solidFill>
            </a:endParaRPr>
          </a:p>
        </p:txBody>
      </p:sp>
      <p:graphicFrame>
        <p:nvGraphicFramePr>
          <p:cNvPr id="193" name="Table 193"/>
          <p:cNvGraphicFramePr/>
          <p:nvPr/>
        </p:nvGraphicFramePr>
        <p:xfrm>
          <a:off x="992673" y="1656183"/>
          <a:ext cx="7537465" cy="554794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86941"/>
                <a:gridCol w="4650524"/>
              </a:tblGrid>
              <a:tr h="545554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>
                          <a:solidFill>
                            <a:srgbClr val="FFFFFF"/>
                          </a:solidFill>
                        </a:rPr>
                        <a:t>Projekti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>
                          <a:solidFill>
                            <a:srgbClr val="FFFFFF"/>
                          </a:solidFill>
                        </a:rPr>
                        <a:t>Objektivat</a:t>
                      </a:r>
                    </a:p>
                  </a:txBody>
                  <a:tcPr marL="63500" marR="63500" marT="63500" marB="63500" horzOverflow="overflow"/>
                </a:tc>
              </a:tr>
              <a:tr h="1940651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Menaxhimi efektiv I mbetjeve ne Zonen Funksionale Tropoje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Zona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funksionale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Tropoje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ka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plan per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menaxhimin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intergaur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mbetjeve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gjithe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zonen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funksionale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Nje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skeme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efektive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efikase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menaxhimin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mbetjeve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krijuar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funksionon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Infarstruktura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grumbullimit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mbetjeve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urbane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permiresuar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365759" lvl="0" indent="-365759" algn="l" defTabSz="457200">
                        <a:buSzPct val="100000"/>
                        <a:buAutoNum type="arabicPeriod"/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Komuniteti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eshte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ndergjegjesuar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per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hedhjen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mbeturinave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ne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kosha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pikat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caktuara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pagesat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tarifes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se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pastrimit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  <a:tr h="2193152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sz="160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Rikonstruksioni i lulishtes “28 Gushti”, Bajram  Curri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marL="365759" lvl="0" indent="-365759" algn="l" defTabSz="457200">
                        <a:buClr>
                          <a:srgbClr val="000000"/>
                        </a:buClr>
                        <a:buSzPct val="100000"/>
                        <a:buAutoNum type="arabicPeriod"/>
                        <a:tabLst>
                          <a:tab pos="228600" algn="l"/>
                        </a:tabLst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Sipërfaqeve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gjelbërta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shtuara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mjediset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publike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lagjes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“28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Gushti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”;</a:t>
                      </a:r>
                    </a:p>
                    <a:p>
                      <a:pPr marL="365759" lvl="0" indent="-365759" algn="l" defTabSz="457200">
                        <a:buClr>
                          <a:srgbClr val="000000"/>
                        </a:buClr>
                        <a:buSzPct val="100000"/>
                        <a:buAutoNum type="arabicPeriod"/>
                        <a:tabLst>
                          <a:tab pos="228600" algn="l"/>
                        </a:tabLst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Mjedise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përshtashme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për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lëvizjen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banorëve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dhe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ndriçimin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lagjes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“28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Gushti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”;</a:t>
                      </a:r>
                    </a:p>
                    <a:p>
                      <a:pPr marL="365759" lvl="0" indent="-365759" algn="l" defTabSz="457200">
                        <a:buClr>
                          <a:srgbClr val="000000"/>
                        </a:buClr>
                        <a:buSzPct val="100000"/>
                        <a:buAutoNum type="arabicPeriod"/>
                        <a:tabLst>
                          <a:tab pos="228600" algn="l"/>
                        </a:tabLst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Sipërfaqe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çlodhëse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shtuara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për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banorët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elagjes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“ 28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Gushti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”;</a:t>
                      </a:r>
                    </a:p>
                    <a:p>
                      <a:pPr marL="365759" lvl="0" indent="-365759" algn="l" defTabSz="457200">
                        <a:buClr>
                          <a:srgbClr val="000000"/>
                        </a:buClr>
                        <a:buSzPct val="100000"/>
                        <a:buAutoNum type="arabicPeriod"/>
                        <a:tabLst>
                          <a:tab pos="228600" algn="l"/>
                        </a:tabLst>
                        <a:defRPr sz="1800" b="0" i="0"/>
                      </a:pP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Komunitet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ndërgjegjësuar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për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mirëmbajtjen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 e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investimit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të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600" dirty="0" err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kryer</a:t>
                      </a:r>
                      <a:r>
                        <a:rPr sz="1600"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581400" cy="3886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31775" lvl="1" indent="-231775" algn="just" defTabSz="361188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Strategjia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e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Zhvillimit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Qarkut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Kukësit</a:t>
            </a:r>
            <a:endParaRPr lang="en-US" sz="18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31775" lvl="1" indent="-231775" algn="just" defTabSz="361188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Planet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Strategjike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Bajram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Currit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Margegajt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Tropojës</a:t>
            </a:r>
            <a:endParaRPr lang="en-US" sz="18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31775" lvl="1" indent="-231775" algn="just" defTabSz="361188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Drafti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Strategjisë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Kombëtare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Turizmit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(2014-2020)</a:t>
            </a:r>
          </a:p>
          <a:p>
            <a:pPr marL="231775" lvl="1" indent="-231775" algn="just" defTabSz="361188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Censusi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vitit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2011 </a:t>
            </a:r>
          </a:p>
          <a:p>
            <a:pPr marL="231775" lvl="1" indent="-231775" algn="just" defTabSz="361188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Statistikat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lokale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NJQV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Seksionet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e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Bujqësisë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Arsimit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Shendetësisë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QKR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). </a:t>
            </a:r>
          </a:p>
          <a:p>
            <a:pPr marL="231775" lvl="1" indent="-231775" algn="just" defTabSz="361188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Faqet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internetit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Qarkut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Kukës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, INSTAT,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etj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231775" lvl="1" indent="-231775" algn="just" defTabSz="361188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dldp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organizata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tjera</a:t>
            </a:r>
            <a:r>
              <a:rPr lang="en-US" sz="18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8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partnere</a:t>
            </a:r>
            <a:endParaRPr lang="en-US" sz="18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600200"/>
            <a:ext cx="43434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defTabSz="361188">
              <a:spcBef>
                <a:spcPts val="0"/>
              </a:spcBef>
              <a:buSzPct val="60000"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Takimet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intervistat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 defTabSz="361188">
              <a:spcBef>
                <a:spcPts val="0"/>
              </a:spcBef>
              <a:buSzPct val="60000"/>
              <a:defRPr sz="1800"/>
            </a:pP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8925" lvl="0" indent="-288925" algn="just" defTabSz="361188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individuale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me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aktorë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rëndësishëm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lokal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me </a:t>
            </a: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8925" lvl="0" indent="-288925" algn="just" defTabSz="361188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8925" lvl="0" indent="-288925" algn="just" defTabSz="361188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grupe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fokus</a:t>
            </a: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8925" lvl="0" indent="-288925" algn="just" defTabSz="361188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039" lvl="1" indent="-95049" algn="just" defTabSz="361188">
              <a:spcBef>
                <a:spcPts val="0"/>
              </a:spcBef>
              <a:buFontTx/>
              <a:buChar char="•"/>
              <a:defRPr sz="1800"/>
            </a:pP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me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punonjes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NJQV-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ve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përgjegjës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shërbimet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publike</a:t>
            </a: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039" lvl="1" indent="-95049" algn="just" defTabSz="361188">
              <a:spcBef>
                <a:spcPts val="0"/>
              </a:spcBef>
              <a:buFontTx/>
              <a:buChar char="•"/>
              <a:defRPr sz="1800"/>
            </a:pP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039" lvl="1" indent="-95049" algn="just" defTabSz="361188">
              <a:spcBef>
                <a:spcPts val="0"/>
              </a:spcBef>
              <a:buFontTx/>
              <a:buChar char="•"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specialistët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bujqësisë</a:t>
            </a: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039" lvl="1" indent="-95049" algn="just" defTabSz="361188">
              <a:spcBef>
                <a:spcPts val="0"/>
              </a:spcBef>
              <a:buFontTx/>
              <a:buChar char="•"/>
              <a:defRPr sz="1800"/>
            </a:pP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039" lvl="1" indent="-95049" algn="just" defTabSz="361188">
              <a:spcBef>
                <a:spcPts val="0"/>
              </a:spcBef>
              <a:buFontTx/>
              <a:buChar char="•"/>
              <a:defRPr sz="1800"/>
            </a:pP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specialistët</a:t>
            </a:r>
            <a:r>
              <a:rPr lang="en-US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turizmit</a:t>
            </a:r>
            <a:endParaRPr lang="en-US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039" lvl="1" indent="-95049" algn="just" defTabSz="361188">
              <a:spcBef>
                <a:spcPts val="0"/>
              </a:spcBef>
              <a:buFontTx/>
              <a:buChar char="•"/>
              <a:defRPr sz="1800"/>
            </a:pPr>
            <a:endParaRPr lang="en-US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5943600"/>
            <a:ext cx="395332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Takimet</a:t>
            </a:r>
            <a:r>
              <a:rPr lang="en-US" sz="36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36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forumit</a:t>
            </a:r>
            <a:endParaRPr lang="en-US" sz="3600" dirty="0"/>
          </a:p>
        </p:txBody>
      </p:sp>
      <p:sp>
        <p:nvSpPr>
          <p:cNvPr id="1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just" defTabSz="457200">
              <a:defRPr sz="1800"/>
            </a:pP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Grumbullimi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dhënave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analiza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tyre</a:t>
            </a:r>
            <a:endParaRPr sz="2800" b="1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581400" cy="3124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 algn="l" defTabSz="457200">
              <a:spcBef>
                <a:spcPts val="0"/>
              </a:spcBef>
              <a:buSzTx/>
              <a:buFontTx/>
              <a:buNone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dhënat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grumbulluara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u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analizuan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Procesi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grumbullimit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dhenave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gjithashtu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sherbeu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US" sz="2000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600200"/>
            <a:ext cx="43434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0315" lvl="0" indent="-120315" algn="l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vlerësuar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gjendjen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parë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tendencat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kryesore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0315" lvl="0" indent="-120315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0315" lvl="0" indent="-120315" algn="l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zhvilluar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një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draft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pare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studimit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mbi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Zonën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Funksionale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Tropojë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just" defTabSz="457200">
              <a:defRPr sz="1800"/>
            </a:pP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Grumbullimi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dhënave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analiza</a:t>
            </a:r>
            <a:r>
              <a:rPr sz="2800" b="1" dirty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sz="2800" b="1" dirty="0" err="1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tyre</a:t>
            </a:r>
            <a:endParaRPr sz="2800" b="1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1828800"/>
            <a:ext cx="457200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4038600"/>
            <a:ext cx="4343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l" defTabSz="457200">
              <a:spcBef>
                <a:spcPts val="0"/>
              </a:spcBef>
              <a:buSzPct val="60000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Sigurimit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angazhimit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kontributit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Forumit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86200" y="4191000"/>
            <a:ext cx="457200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581400" cy="3352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Studimi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u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përqëndrua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600200"/>
            <a:ext cx="43434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l" defTabSz="457200">
              <a:spcBef>
                <a:spcPts val="0"/>
              </a:spcBef>
              <a:buSzPct val="60000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çeshtjet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zhvillimit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ekonomik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ne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1631" lvl="1" indent="-240631" algn="l" defTabSz="457200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bujqësi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1631" lvl="1" indent="-240631" algn="l" defTabSz="457200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turizem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algn="just" defTabSz="457200">
              <a:defRPr sz="1800"/>
            </a:pPr>
            <a:r>
              <a:rPr lang="en-US" sz="2800" b="1" dirty="0" err="1" smtClean="0">
                <a:uFill>
                  <a:solidFill/>
                </a:uFill>
              </a:rPr>
              <a:t>Drafti</a:t>
            </a:r>
            <a:r>
              <a:rPr lang="en-US" sz="2800" b="1" dirty="0" smtClean="0">
                <a:uFill>
                  <a:solidFill/>
                </a:uFill>
              </a:rPr>
              <a:t> </a:t>
            </a:r>
            <a:r>
              <a:rPr lang="en-US" sz="2800" b="1" dirty="0" err="1" smtClean="0">
                <a:uFill>
                  <a:solidFill/>
                </a:uFill>
              </a:rPr>
              <a:t>i</a:t>
            </a:r>
            <a:r>
              <a:rPr lang="en-US" sz="2800" b="1" dirty="0" smtClean="0">
                <a:uFill>
                  <a:solidFill/>
                </a:uFill>
              </a:rPr>
              <a:t> </a:t>
            </a:r>
            <a:r>
              <a:rPr lang="en-US" sz="2800" b="1" dirty="0" err="1" smtClean="0">
                <a:uFill>
                  <a:solidFill/>
                </a:uFill>
              </a:rPr>
              <a:t>studimit</a:t>
            </a:r>
            <a:r>
              <a:rPr lang="en-US" sz="2800" b="1" dirty="0" smtClean="0">
                <a:uFill>
                  <a:solidFill/>
                </a:uFill>
              </a:rPr>
              <a:t> </a:t>
            </a:r>
            <a:r>
              <a:rPr lang="en-US" sz="2800" b="1" dirty="0" err="1" smtClean="0">
                <a:uFill>
                  <a:solidFill/>
                </a:uFill>
              </a:rPr>
              <a:t>mbi</a:t>
            </a:r>
            <a:r>
              <a:rPr lang="en-US" sz="2800" b="1" dirty="0" smtClean="0">
                <a:uFill>
                  <a:solidFill/>
                </a:uFill>
              </a:rPr>
              <a:t> </a:t>
            </a:r>
            <a:r>
              <a:rPr lang="en-US" sz="2800" b="1" dirty="0" err="1" smtClean="0">
                <a:uFill>
                  <a:solidFill/>
                </a:uFill>
              </a:rPr>
              <a:t>Zonen</a:t>
            </a:r>
            <a:r>
              <a:rPr lang="en-US" sz="2800" b="1" dirty="0" smtClean="0">
                <a:uFill>
                  <a:solidFill/>
                </a:uFill>
              </a:rPr>
              <a:t> </a:t>
            </a:r>
            <a:r>
              <a:rPr lang="en-US" sz="2800" b="1" dirty="0" err="1" smtClean="0">
                <a:uFill>
                  <a:solidFill/>
                </a:uFill>
              </a:rPr>
              <a:t>Funksionale</a:t>
            </a:r>
            <a:r>
              <a:rPr lang="en-US" sz="2800" b="1" dirty="0" smtClean="0">
                <a:uFill>
                  <a:solidFill/>
                </a:uFill>
              </a:rPr>
              <a:t> </a:t>
            </a:r>
            <a:r>
              <a:rPr lang="en-US" sz="2800" b="1" dirty="0" err="1" smtClean="0">
                <a:uFill>
                  <a:solidFill/>
                </a:uFill>
              </a:rPr>
              <a:t>Tropoje</a:t>
            </a:r>
            <a:endParaRPr sz="2800" b="1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1828800"/>
            <a:ext cx="457200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895600"/>
            <a:ext cx="43434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40631" lvl="0" indent="-240631" algn="l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gjendjen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shërbimeve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publike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0631" lvl="0" indent="-240631" algn="l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hapat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përmirësimin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tyre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86200" y="3276600"/>
            <a:ext cx="457200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4114800"/>
            <a:ext cx="4343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defTabSz="457200">
              <a:spcBef>
                <a:spcPts val="0"/>
              </a:spcBef>
              <a:buSzPct val="60000"/>
              <a:defRPr sz="1800"/>
            </a:pPr>
            <a:r>
              <a:rPr lang="en-US" sz="24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organizimin</a:t>
            </a:r>
            <a:r>
              <a:rPr lang="en-US" sz="24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4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qeverisjes</a:t>
            </a:r>
            <a:r>
              <a:rPr lang="en-US" sz="24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lokale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86200" y="4343400"/>
            <a:ext cx="457200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581400" cy="3124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Studimi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u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përqëndrua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600200"/>
            <a:ext cx="4343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0289" lvl="0" indent="-110289" algn="just" defTabSz="457200">
              <a:spcBef>
                <a:spcPts val="0"/>
              </a:spcBef>
              <a:buSzPct val="60000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Diskutime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individuale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288925" lvl="0" indent="-288925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Takime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direkte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dhe </a:t>
            </a:r>
          </a:p>
          <a:p>
            <a:pPr marL="288925" lvl="0" indent="-288925" algn="just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komunikim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elektronike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me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pjesëtarë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individuale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Forumit</a:t>
            </a:r>
            <a:endParaRPr lang="en-US" sz="2000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just" defTabSz="457200">
              <a:defRPr sz="1800"/>
            </a:pPr>
            <a:r>
              <a:rPr lang="en-US" sz="2400" b="1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Diskutimet</a:t>
            </a:r>
            <a:r>
              <a:rPr lang="en-US" sz="2400" b="1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me </a:t>
            </a:r>
            <a:r>
              <a:rPr lang="en-US" sz="2400" b="1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Forumin</a:t>
            </a:r>
            <a:r>
              <a:rPr lang="en-US" sz="2400" b="1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mbi</a:t>
            </a:r>
            <a:r>
              <a:rPr lang="en-US" sz="2400" b="1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draft </a:t>
            </a:r>
            <a:r>
              <a:rPr lang="en-US" sz="2400" b="1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studimin</a:t>
            </a:r>
            <a:r>
              <a:rPr lang="en-US" sz="2400" b="1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&amp; </a:t>
            </a:r>
            <a:r>
              <a:rPr lang="en-US" sz="2400" b="1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finalizimi</a:t>
            </a:r>
            <a:endParaRPr sz="2400" b="1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1828800"/>
            <a:ext cx="457200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3124200"/>
            <a:ext cx="434340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0289" lvl="0" indent="-110289" algn="just" defTabSz="457200">
              <a:spcBef>
                <a:spcPts val="0"/>
              </a:spcBef>
              <a:buSzPct val="60000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Takim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veçantë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Forumit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8925" indent="-288925" algn="just" defTabSz="457200"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diskutuar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mbi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studimin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marL="288925" indent="-288925" algn="just" defTabSz="457200"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plotësimin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dhënave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8925" indent="-288925" algn="just" defTabSz="457200"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përmirësimin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studimit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tërësi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lang="en-US" sz="2000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86200" y="3276600"/>
            <a:ext cx="457200" cy="3048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181600"/>
            <a:ext cx="59436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457200">
              <a:spcBef>
                <a:spcPts val="0"/>
              </a:spcBef>
              <a:buSzPct val="60000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Sugjerimet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Forumit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u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pasqyruan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studimin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përfundimtar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mbi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ZFT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Left-Right-Up Arrow 12"/>
          <p:cNvSpPr/>
          <p:nvPr/>
        </p:nvSpPr>
        <p:spPr>
          <a:xfrm flipH="1" flipV="1">
            <a:off x="3886200" y="4572000"/>
            <a:ext cx="533400" cy="609600"/>
          </a:xfrm>
          <a:prstGeom prst="leftRightUp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429000" cy="2057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110289" lvl="0" indent="-110289" algn="l" defTabSz="457200">
              <a:spcBef>
                <a:spcPts val="0"/>
              </a:spcBef>
              <a:buSzPct val="60000"/>
              <a:buFontTx/>
              <a:buBlip>
                <a:blip r:embed="rId2"/>
              </a:buBlip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Konkluzionet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&amp;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rekomandimet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nga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studimi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mbi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ZFT u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përdorën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1600200"/>
            <a:ext cx="4191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0289" lvl="0" indent="-110289" algn="just" defTabSz="457200">
              <a:spcBef>
                <a:spcPts val="0"/>
              </a:spcBef>
              <a:buSzPct val="60000"/>
              <a:defRPr sz="1800"/>
            </a:pPr>
            <a:r>
              <a:rPr lang="it-IT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zhvillimin e vizionit të ZFT</a:t>
            </a:r>
            <a:endParaRPr lang="en-US" sz="2000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algn="just" defTabSz="457200">
              <a:defRPr sz="1800"/>
            </a:pPr>
            <a:r>
              <a:rPr lang="en-US" sz="2400" b="1" dirty="0" smtClean="0">
                <a:uFill>
                  <a:solidFill/>
                </a:uFill>
              </a:rPr>
              <a:t>Zhvillimi </a:t>
            </a:r>
            <a:r>
              <a:rPr lang="en-US" sz="2400" b="1" dirty="0" err="1" smtClean="0">
                <a:uFill>
                  <a:solidFill/>
                </a:uFill>
              </a:rPr>
              <a:t>i</a:t>
            </a:r>
            <a:r>
              <a:rPr lang="en-US" sz="2400" b="1" dirty="0" smtClean="0">
                <a:uFill>
                  <a:solidFill/>
                </a:uFill>
              </a:rPr>
              <a:t> </a:t>
            </a:r>
            <a:r>
              <a:rPr lang="en-US" sz="2400" b="1" dirty="0" err="1" smtClean="0">
                <a:uFill>
                  <a:solidFill/>
                </a:uFill>
              </a:rPr>
              <a:t>vizionit</a:t>
            </a:r>
            <a:r>
              <a:rPr lang="en-US" sz="2400" b="1" dirty="0" smtClean="0">
                <a:uFill>
                  <a:solidFill/>
                </a:uFill>
              </a:rPr>
              <a:t> </a:t>
            </a:r>
            <a:r>
              <a:rPr lang="en-US" sz="2400" b="1" dirty="0" smtClean="0">
                <a:uFill>
                  <a:solidFill/>
                </a:uFill>
              </a:rPr>
              <a:t>dhe </a:t>
            </a:r>
            <a:r>
              <a:rPr lang="en-US" sz="2400" b="1" dirty="0" err="1" smtClean="0">
                <a:uFill>
                  <a:solidFill/>
                </a:uFill>
              </a:rPr>
              <a:t>projekt-ideve</a:t>
            </a:r>
            <a:r>
              <a:rPr lang="en-US" sz="2400" b="1" dirty="0" smtClean="0">
                <a:uFill>
                  <a:solidFill/>
                </a:uFill>
              </a:rPr>
              <a:t> </a:t>
            </a:r>
            <a:r>
              <a:rPr lang="en-US" sz="2400" b="1" dirty="0" err="1" smtClean="0">
                <a:uFill>
                  <a:solidFill/>
                </a:uFill>
              </a:rPr>
              <a:t>lidhur</a:t>
            </a:r>
            <a:r>
              <a:rPr lang="en-US" sz="2400" b="1" dirty="0" smtClean="0">
                <a:uFill>
                  <a:solidFill/>
                </a:uFill>
              </a:rPr>
              <a:t> me </a:t>
            </a:r>
            <a:r>
              <a:rPr lang="en-US" sz="2400" b="1" dirty="0" err="1" smtClean="0">
                <a:uFill>
                  <a:solidFill/>
                </a:uFill>
              </a:rPr>
              <a:t>zhvillimin</a:t>
            </a:r>
            <a:r>
              <a:rPr lang="en-US" sz="2400" b="1" dirty="0" smtClean="0">
                <a:uFill>
                  <a:solidFill/>
                </a:uFill>
              </a:rPr>
              <a:t> </a:t>
            </a:r>
            <a:r>
              <a:rPr lang="en-US" sz="2400" b="1" dirty="0" err="1" smtClean="0">
                <a:uFill>
                  <a:solidFill/>
                </a:uFill>
              </a:rPr>
              <a:t>ekonomik</a:t>
            </a:r>
            <a:r>
              <a:rPr lang="en-US" sz="2400" b="1" dirty="0" smtClean="0">
                <a:uFill>
                  <a:solidFill/>
                </a:uFill>
              </a:rPr>
              <a:t> dhe </a:t>
            </a:r>
            <a:r>
              <a:rPr lang="en-US" sz="2400" b="1" dirty="0" err="1" smtClean="0">
                <a:uFill>
                  <a:solidFill/>
                </a:uFill>
              </a:rPr>
              <a:t>shërbimet</a:t>
            </a:r>
            <a:r>
              <a:rPr lang="en-US" sz="2400" b="1" dirty="0" smtClean="0">
                <a:uFill>
                  <a:solidFill/>
                </a:uFill>
              </a:rPr>
              <a:t> </a:t>
            </a:r>
            <a:r>
              <a:rPr lang="en-US" sz="2400" b="1" dirty="0" err="1" smtClean="0">
                <a:uFill>
                  <a:solidFill/>
                </a:uFill>
              </a:rPr>
              <a:t>publike</a:t>
            </a:r>
            <a:endParaRPr sz="2400" b="1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86200" y="1538171"/>
            <a:ext cx="609600" cy="73365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2514600"/>
            <a:ext cx="4114800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90538" lvl="1" indent="-433388" algn="just" defTabSz="457200">
              <a:spcBef>
                <a:spcPts val="0"/>
              </a:spcBef>
              <a:defRPr sz="1800"/>
            </a:pPr>
            <a:r>
              <a:rPr lang="en-US" sz="17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17 </a:t>
            </a:r>
            <a:r>
              <a:rPr lang="en-US" sz="17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projekt-ideve</a:t>
            </a:r>
            <a:r>
              <a:rPr lang="en-US" sz="17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</a:t>
            </a:r>
            <a:r>
              <a:rPr lang="en-US" sz="17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-US" sz="17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90538" lvl="1" indent="-433388" algn="just" defTabSz="457200">
              <a:spcBef>
                <a:spcPts val="0"/>
              </a:spcBef>
              <a:defRPr sz="1800"/>
            </a:pPr>
            <a:endParaRPr lang="en-US" sz="17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90538" lvl="1" indent="-433388" algn="just" defTabSz="457200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17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zhvillimin</a:t>
            </a:r>
            <a:r>
              <a:rPr lang="en-US" sz="17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ekonomik</a:t>
            </a:r>
            <a:r>
              <a:rPr lang="en-US" sz="17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(6) </a:t>
            </a:r>
            <a:endParaRPr lang="en-US" sz="17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90538" lvl="1" indent="-433388" algn="just" defTabSz="457200">
              <a:spcBef>
                <a:spcPts val="0"/>
              </a:spcBef>
              <a:buFont typeface="Wingdings" pitchFamily="2" charset="2"/>
              <a:buChar char="v"/>
              <a:defRPr sz="1800"/>
            </a:pPr>
            <a:r>
              <a:rPr lang="en-US" sz="17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shërbimet</a:t>
            </a:r>
            <a:r>
              <a:rPr lang="en-US" sz="17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publike</a:t>
            </a:r>
            <a:r>
              <a:rPr lang="en-US" sz="17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(11).  </a:t>
            </a:r>
            <a:endParaRPr lang="en-US" sz="1700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86200" y="2376371"/>
            <a:ext cx="609600" cy="73365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038600"/>
            <a:ext cx="594360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8925" lvl="0" indent="-288925" algn="l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Një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takim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veçantë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Forumit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u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organizua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diskutimin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e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vizionit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&amp;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projekt-ideve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ZFT </a:t>
            </a: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0289" lvl="0" indent="-110289" algn="l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endParaRPr lang="en-US" sz="2000" dirty="0" smtClean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8925" lvl="0" indent="-288925" algn="l" defTabSz="457200">
              <a:spcBef>
                <a:spcPts val="0"/>
              </a:spcBef>
              <a:buSzPct val="60000"/>
              <a:buFont typeface="Wingdings" pitchFamily="2" charset="2"/>
              <a:buChar char="v"/>
              <a:defRPr sz="1800"/>
            </a:pP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Sugjerimet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u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reflektuan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në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dokumentin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përfundimtar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të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err="1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studimit</a:t>
            </a:r>
            <a:r>
              <a:rPr lang="en-US" sz="2000" dirty="0" smtClean="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lang="en-US" sz="2000" dirty="0">
              <a:uFill>
                <a:solidFill/>
              </a:u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Left-Right-Up Arrow 12"/>
          <p:cNvSpPr/>
          <p:nvPr/>
        </p:nvSpPr>
        <p:spPr>
          <a:xfrm flipH="1" flipV="1">
            <a:off x="3886200" y="3429000"/>
            <a:ext cx="609600" cy="609600"/>
          </a:xfrm>
          <a:prstGeom prst="leftRightUpArrow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lvl="0" defTabSz="850391">
              <a:defRPr sz="1800"/>
            </a:pPr>
            <a:r>
              <a:rPr sz="4092" b="1"/>
              <a:t>ANALIZA E </a:t>
            </a:r>
            <a:br>
              <a:rPr sz="4092" b="1"/>
            </a:br>
            <a:r>
              <a:rPr sz="4092" b="1"/>
              <a:t> ZONES FUNKSIONALE TROPOJE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888888"/>
                </a:solidFill>
              </a:rPr>
              <a:t>Ekonomia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888888"/>
                </a:solidFill>
              </a:rPr>
              <a:t>Shërbimet Publike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3200" b="1">
                <a:solidFill>
                  <a:srgbClr val="888888"/>
                </a:solidFill>
              </a:rPr>
              <a:t>Qeverisja Vendore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3249</Words>
  <Application>Microsoft Office PowerPoint</Application>
  <PresentationFormat>On-screen Show (4:3)</PresentationFormat>
  <Paragraphs>455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</vt:lpstr>
      <vt:lpstr>Slide 1</vt:lpstr>
      <vt:lpstr>Slide 2</vt:lpstr>
      <vt:lpstr>PROCESI I PREGATITJES SË PROGRAMIT TË  ZONËS FUNKSIONALE TROPOJË </vt:lpstr>
      <vt:lpstr>Grumbullimi i të dhënave dhe analiza e tyre</vt:lpstr>
      <vt:lpstr>Grumbullimi i të dhënave dhe analiza e tyre</vt:lpstr>
      <vt:lpstr>Drafti i studimit mbi Zonen Funksionale Tropoje</vt:lpstr>
      <vt:lpstr>Diskutimet me Forumin mbi draft studimin &amp; finalizimi</vt:lpstr>
      <vt:lpstr>Zhvillimi i vizionit dhe projekt-ideve lidhur me zhvillimin ekonomik dhe shërbimet publike</vt:lpstr>
      <vt:lpstr>ANALIZA E   ZONES FUNKSIONALE TROPOJE</vt:lpstr>
      <vt:lpstr>Slide 10</vt:lpstr>
      <vt:lpstr>Analiza ekonomike e ZFT</vt:lpstr>
      <vt:lpstr>Analiza ekonomike e ZFT</vt:lpstr>
      <vt:lpstr>Analiza ekonomike e ZFT</vt:lpstr>
      <vt:lpstr>Analiza ekonomike e ZFT</vt:lpstr>
      <vt:lpstr>Analiza ekonomike e ZFT</vt:lpstr>
      <vt:lpstr>Analiza ekonomike e ZFT</vt:lpstr>
      <vt:lpstr>Analiza ekonomike e ZFT</vt:lpstr>
      <vt:lpstr>Analiza ekonomike e ZFT</vt:lpstr>
      <vt:lpstr>Analiza ekonomike e ZFT</vt:lpstr>
      <vt:lpstr>Analiza ekonomike e ZFT</vt:lpstr>
      <vt:lpstr>Slide 21</vt:lpstr>
      <vt:lpstr>Slide 22</vt:lpstr>
      <vt:lpstr>ANALIZA E   SHERBIMEVE PUBLIKE NE ZFT</vt:lpstr>
      <vt:lpstr>Analiza e sherbimeve publike</vt:lpstr>
      <vt:lpstr>Analiza e sherbimeve publike</vt:lpstr>
      <vt:lpstr>Analiza e sherbimeve publike</vt:lpstr>
      <vt:lpstr>Analiza e sherbimeve publikeMENAXHIMI I MBETJEVE  </vt:lpstr>
      <vt:lpstr>Analiza e sherbimeve publike</vt:lpstr>
      <vt:lpstr>Analiza e sherbimeve publike</vt:lpstr>
      <vt:lpstr>Analiza e sherbimeve publike</vt:lpstr>
      <vt:lpstr>Analiza e sherbimeve publike</vt:lpstr>
      <vt:lpstr>Analiza e sherbimeve publike</vt:lpstr>
      <vt:lpstr>PROGRAMI I   ZONES FUNKSIONALE TROPOJE</vt:lpstr>
      <vt:lpstr>Vizioni  i jashtem </vt:lpstr>
      <vt:lpstr>Vizioni  i brendshem </vt:lpstr>
      <vt:lpstr>FUSHA: ZHVILLIMI EKONOMIK</vt:lpstr>
      <vt:lpstr>FUSHA: ZHVILLIMI EKONOMIK</vt:lpstr>
      <vt:lpstr>FUSHA: SHERBIMET PUBLIKE</vt:lpstr>
      <vt:lpstr>FUSHA: SHERBIMET PUBLIKE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modified xsi:type="dcterms:W3CDTF">2015-05-08T06:30:30Z</dcterms:modified>
</cp:coreProperties>
</file>